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357" r:id="rId3"/>
    <p:sldId id="358" r:id="rId4"/>
    <p:sldId id="307" r:id="rId5"/>
    <p:sldId id="359" r:id="rId6"/>
    <p:sldId id="360" r:id="rId7"/>
    <p:sldId id="308" r:id="rId8"/>
    <p:sldId id="345" r:id="rId9"/>
    <p:sldId id="338" r:id="rId10"/>
    <p:sldId id="312" r:id="rId11"/>
    <p:sldId id="313" r:id="rId12"/>
    <p:sldId id="356" r:id="rId13"/>
    <p:sldId id="314" r:id="rId14"/>
    <p:sldId id="315" r:id="rId15"/>
    <p:sldId id="316" r:id="rId16"/>
    <p:sldId id="348" r:id="rId17"/>
    <p:sldId id="31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882" autoAdjust="0"/>
    <p:restoredTop sz="94660"/>
  </p:normalViewPr>
  <p:slideViewPr>
    <p:cSldViewPr>
      <p:cViewPr varScale="1">
        <p:scale>
          <a:sx n="70" d="100"/>
          <a:sy n="70" d="100"/>
        </p:scale>
        <p:origin x="7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929B3B-7DA7-4064-BAFB-3C393DBEBE29}" type="datetimeFigureOut">
              <a:rPr lang="en-US" smtClean="0"/>
              <a:pPr/>
              <a:t>3/20/2018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7D5009-3EB1-4100-8FB0-BF83368597D3}" type="slidenum">
              <a:rPr lang="en-US" smtClean="0"/>
              <a:pPr/>
              <a:t>‹#›</a:t>
            </a:fld>
            <a:endParaRPr lang="en-US"/>
          </a:p>
        </p:txBody>
      </p:sp>
    </p:spTree>
    <p:extLst>
      <p:ext uri="{BB962C8B-B14F-4D97-AF65-F5344CB8AC3E}">
        <p14:creationId xmlns:p14="http://schemas.microsoft.com/office/powerpoint/2010/main" val="319918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7D5009-3EB1-4100-8FB0-BF83368597D3}" type="slidenum">
              <a:rPr lang="en-US" smtClean="0"/>
              <a:pPr/>
              <a:t>1</a:t>
            </a:fld>
            <a:endParaRPr lang="en-US"/>
          </a:p>
        </p:txBody>
      </p:sp>
    </p:spTree>
    <p:extLst>
      <p:ext uri="{BB962C8B-B14F-4D97-AF65-F5344CB8AC3E}">
        <p14:creationId xmlns:p14="http://schemas.microsoft.com/office/powerpoint/2010/main" val="218542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2A3245-3158-4B11-ACFF-D2427BE1AB77}" type="datetime1">
              <a:rPr lang="en-US" smtClean="0"/>
              <a:pPr/>
              <a:t>3/20/2018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87D522B-4B51-4AE1-9B52-B2855088D5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9B6A85-3FDB-45F6-B1BB-BE7DD00D010C}" type="datetime1">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D522B-4B51-4AE1-9B52-B2855088D5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D94376-C40E-486D-B837-DD11781C846C}" type="datetime1">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D522B-4B51-4AE1-9B52-B2855088D5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5774F9-C0F5-40E8-852F-FD800088578B}" type="datetime1">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D522B-4B51-4AE1-9B52-B2855088D560}"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476340-4DC5-42A9-91BD-8999F77325B4}" type="datetime1">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D522B-4B51-4AE1-9B52-B2855088D56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34C2EC8-AD44-4BD1-839C-404333437465}" type="datetime1">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D522B-4B51-4AE1-9B52-B2855088D560}"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5E5130-01B7-4B7E-89BD-C0090D2CCC8E}" type="datetime1">
              <a:rPr lang="en-US" smtClean="0"/>
              <a:pPr/>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7D522B-4B51-4AE1-9B52-B2855088D5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3DDC33-1735-454E-89F2-FC230CBF9700}" type="datetime1">
              <a:rPr lang="en-US" smtClean="0"/>
              <a:pPr/>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D522B-4B51-4AE1-9B52-B2855088D560}"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1DA12-DFBF-4DFE-8F19-A936D383F0E6}" type="datetime1">
              <a:rPr lang="en-US" smtClean="0"/>
              <a:pPr/>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5F1B469-A095-4CD4-AF23-935DB13139A3}" type="datetime1">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D522B-4B51-4AE1-9B52-B2855088D5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BD7904-6E0D-41E8-A530-7C1D619CA75E}" type="datetime1">
              <a:rPr lang="en-US" smtClean="0"/>
              <a:pPr/>
              <a:t>3/20/2018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87D522B-4B51-4AE1-9B52-B2855088D56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53141E-96B4-4860-88B8-CAC0457CEC4C}" type="datetime1">
              <a:rPr lang="en-US" smtClean="0"/>
              <a:pPr/>
              <a:t>3/20/2018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87D522B-4B51-4AE1-9B52-B2855088D5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3143248"/>
            <a:ext cx="7772400" cy="2428892"/>
          </a:xfrm>
        </p:spPr>
        <p:txBody>
          <a:bodyPr>
            <a:normAutofit/>
          </a:bodyPr>
          <a:lstStyle/>
          <a:p>
            <a:r>
              <a:rPr lang="en-US" sz="2800" i="1" dirty="0">
                <a:solidFill>
                  <a:schemeClr val="accent1">
                    <a:lumMod val="75000"/>
                  </a:schemeClr>
                </a:solidFill>
                <a:latin typeface="Arial" pitchFamily="34" charset="0"/>
                <a:cs typeface="Arial" pitchFamily="34" charset="0"/>
              </a:rPr>
              <a:t>(</a:t>
            </a:r>
            <a:r>
              <a:rPr lang="en-US" sz="2000" i="1" dirty="0" err="1">
                <a:solidFill>
                  <a:schemeClr val="accent1">
                    <a:lumMod val="75000"/>
                  </a:schemeClr>
                </a:solidFill>
                <a:latin typeface="Arial" pitchFamily="34" charset="0"/>
                <a:cs typeface="Arial" pitchFamily="34" charset="0"/>
              </a:rPr>
              <a:t>примена</a:t>
            </a:r>
            <a:r>
              <a:rPr lang="en-US" sz="2000" i="1" dirty="0">
                <a:solidFill>
                  <a:schemeClr val="accent1">
                    <a:lumMod val="75000"/>
                  </a:schemeClr>
                </a:solidFill>
                <a:latin typeface="Arial" pitchFamily="34" charset="0"/>
                <a:cs typeface="Arial" pitchFamily="34" charset="0"/>
              </a:rPr>
              <a:t> </a:t>
            </a:r>
            <a:r>
              <a:rPr lang="en-US" sz="2000" i="1" dirty="0" err="1">
                <a:solidFill>
                  <a:schemeClr val="accent1">
                    <a:lumMod val="75000"/>
                  </a:schemeClr>
                </a:solidFill>
                <a:latin typeface="Arial" pitchFamily="34" charset="0"/>
                <a:cs typeface="Arial" pitchFamily="34" charset="0"/>
              </a:rPr>
              <a:t>Закона</a:t>
            </a:r>
            <a:r>
              <a:rPr lang="en-US" sz="2000" i="1" dirty="0">
                <a:solidFill>
                  <a:schemeClr val="accent1">
                    <a:lumMod val="75000"/>
                  </a:schemeClr>
                </a:solidFill>
                <a:latin typeface="Arial" pitchFamily="34" charset="0"/>
                <a:cs typeface="Arial" pitchFamily="34" charset="0"/>
              </a:rPr>
              <a:t> о </a:t>
            </a:r>
            <a:r>
              <a:rPr lang="en-US" sz="2000" i="1" dirty="0" err="1">
                <a:solidFill>
                  <a:schemeClr val="accent1">
                    <a:lumMod val="75000"/>
                  </a:schemeClr>
                </a:solidFill>
                <a:latin typeface="Arial" pitchFamily="34" charset="0"/>
                <a:cs typeface="Arial" pitchFamily="34" charset="0"/>
              </a:rPr>
              <a:t>основама</a:t>
            </a:r>
            <a:r>
              <a:rPr lang="en-US" sz="2000" i="1" dirty="0">
                <a:solidFill>
                  <a:schemeClr val="accent1">
                    <a:lumMod val="75000"/>
                  </a:schemeClr>
                </a:solidFill>
                <a:latin typeface="Arial" pitchFamily="34" charset="0"/>
                <a:cs typeface="Arial" pitchFamily="34" charset="0"/>
              </a:rPr>
              <a:t> </a:t>
            </a:r>
            <a:r>
              <a:rPr lang="en-US" sz="2000" i="1" dirty="0" err="1">
                <a:solidFill>
                  <a:schemeClr val="accent1">
                    <a:lumMod val="75000"/>
                  </a:schemeClr>
                </a:solidFill>
                <a:latin typeface="Arial" pitchFamily="34" charset="0"/>
                <a:cs typeface="Arial" pitchFamily="34" charset="0"/>
              </a:rPr>
              <a:t>система</a:t>
            </a:r>
            <a:r>
              <a:rPr lang="en-US" sz="2000" i="1" dirty="0">
                <a:solidFill>
                  <a:schemeClr val="accent1">
                    <a:lumMod val="75000"/>
                  </a:schemeClr>
                </a:solidFill>
                <a:latin typeface="Arial" pitchFamily="34" charset="0"/>
                <a:cs typeface="Arial" pitchFamily="34" charset="0"/>
              </a:rPr>
              <a:t> </a:t>
            </a:r>
            <a:r>
              <a:rPr lang="en-US" sz="2000" i="1" dirty="0" err="1">
                <a:solidFill>
                  <a:schemeClr val="accent1">
                    <a:lumMod val="75000"/>
                  </a:schemeClr>
                </a:solidFill>
                <a:latin typeface="Arial" pitchFamily="34" charset="0"/>
                <a:cs typeface="Arial" pitchFamily="34" charset="0"/>
              </a:rPr>
              <a:t>образовања</a:t>
            </a:r>
            <a:r>
              <a:rPr lang="en-US" sz="2000" i="1" dirty="0">
                <a:solidFill>
                  <a:schemeClr val="accent1">
                    <a:lumMod val="75000"/>
                  </a:schemeClr>
                </a:solidFill>
                <a:latin typeface="Arial" pitchFamily="34" charset="0"/>
                <a:cs typeface="Arial" pitchFamily="34" charset="0"/>
              </a:rPr>
              <a:t> и </a:t>
            </a:r>
            <a:r>
              <a:rPr lang="en-US" sz="2000" i="1" dirty="0" err="1">
                <a:solidFill>
                  <a:schemeClr val="accent1">
                    <a:lumMod val="75000"/>
                  </a:schemeClr>
                </a:solidFill>
                <a:latin typeface="Arial" pitchFamily="34" charset="0"/>
                <a:cs typeface="Arial" pitchFamily="34" charset="0"/>
              </a:rPr>
              <a:t>васпитања</a:t>
            </a:r>
            <a:r>
              <a:rPr lang="en-US" sz="2000" i="1" dirty="0">
                <a:solidFill>
                  <a:schemeClr val="accent1">
                    <a:lumMod val="75000"/>
                  </a:schemeClr>
                </a:solidFill>
                <a:latin typeface="Arial" pitchFamily="34" charset="0"/>
                <a:cs typeface="Arial" pitchFamily="34" charset="0"/>
              </a:rPr>
              <a:t> у </a:t>
            </a:r>
            <a:r>
              <a:rPr lang="en-US" sz="2000" i="1" dirty="0" err="1">
                <a:solidFill>
                  <a:schemeClr val="accent1">
                    <a:lumMod val="75000"/>
                  </a:schemeClr>
                </a:solidFill>
                <a:latin typeface="Arial" pitchFamily="34" charset="0"/>
                <a:cs typeface="Arial" pitchFamily="34" charset="0"/>
              </a:rPr>
              <a:t>пракси</a:t>
            </a:r>
            <a:r>
              <a:rPr lang="en-US" sz="2000" i="1" dirty="0">
                <a:solidFill>
                  <a:schemeClr val="accent1">
                    <a:lumMod val="75000"/>
                  </a:schemeClr>
                </a:solidFill>
                <a:latin typeface="Arial" pitchFamily="34" charset="0"/>
                <a:cs typeface="Arial" pitchFamily="34" charset="0"/>
              </a:rPr>
              <a:t>)</a:t>
            </a:r>
            <a:br>
              <a:rPr lang="en-US" sz="2000" i="1" dirty="0">
                <a:solidFill>
                  <a:schemeClr val="accent1">
                    <a:lumMod val="75000"/>
                  </a:schemeClr>
                </a:solidFill>
                <a:latin typeface="Arial" pitchFamily="34" charset="0"/>
                <a:cs typeface="Arial" pitchFamily="34" charset="0"/>
              </a:rPr>
            </a:br>
            <a:r>
              <a:rPr lang="sr-Cyrl-CS" sz="2800" i="1" dirty="0">
                <a:solidFill>
                  <a:schemeClr val="accent1">
                    <a:lumMod val="75000"/>
                  </a:schemeClr>
                </a:solidFill>
                <a:latin typeface="Arial" pitchFamily="34" charset="0"/>
                <a:cs typeface="Arial" pitchFamily="34" charset="0"/>
              </a:rPr>
              <a:t/>
            </a:r>
            <a:br>
              <a:rPr lang="sr-Cyrl-CS" sz="2800" i="1" dirty="0">
                <a:solidFill>
                  <a:schemeClr val="accent1">
                    <a:lumMod val="75000"/>
                  </a:schemeClr>
                </a:solidFill>
                <a:latin typeface="Arial" pitchFamily="34" charset="0"/>
                <a:cs typeface="Arial" pitchFamily="34" charset="0"/>
              </a:rPr>
            </a:br>
            <a:r>
              <a:rPr lang="sr-Cyrl-RS" sz="2800" dirty="0">
                <a:solidFill>
                  <a:schemeClr val="tx1"/>
                </a:solidFill>
                <a:latin typeface="Arial" pitchFamily="34" charset="0"/>
                <a:cs typeface="Arial" pitchFamily="34" charset="0"/>
              </a:rPr>
              <a:t/>
            </a:r>
            <a:br>
              <a:rPr lang="sr-Cyrl-RS" sz="2800" dirty="0">
                <a:solidFill>
                  <a:schemeClr val="tx1"/>
                </a:solidFill>
                <a:latin typeface="Arial" pitchFamily="34" charset="0"/>
                <a:cs typeface="Arial" pitchFamily="34" charset="0"/>
              </a:rPr>
            </a:br>
            <a:endParaRPr lang="en-US" sz="2400" b="0" dirty="0">
              <a:solidFill>
                <a:schemeClr val="tx1"/>
              </a:solidFill>
              <a:latin typeface="Arial" pitchFamily="34" charset="0"/>
              <a:cs typeface="Arial" pitchFamily="34" charset="0"/>
            </a:endParaRPr>
          </a:p>
        </p:txBody>
      </p:sp>
      <p:sp>
        <p:nvSpPr>
          <p:cNvPr id="3" name="Subtitle 2"/>
          <p:cNvSpPr>
            <a:spLocks noGrp="1"/>
          </p:cNvSpPr>
          <p:nvPr>
            <p:ph type="subTitle" idx="1"/>
          </p:nvPr>
        </p:nvSpPr>
        <p:spPr>
          <a:xfrm>
            <a:off x="4429124" y="5143488"/>
            <a:ext cx="4929222" cy="1714512"/>
          </a:xfrm>
        </p:spPr>
        <p:txBody>
          <a:bodyPr>
            <a:normAutofit/>
          </a:bodyPr>
          <a:lstStyle/>
          <a:p>
            <a:pPr algn="ctr"/>
            <a:endParaRPr lang="sr-Cyrl-CS" sz="2800" b="1" dirty="0">
              <a:solidFill>
                <a:schemeClr val="tx1"/>
              </a:solidFill>
              <a:latin typeface="Arial" pitchFamily="34" charset="0"/>
              <a:cs typeface="Arial" pitchFamily="34" charset="0"/>
            </a:endParaRPr>
          </a:p>
          <a:p>
            <a:pPr algn="ctr"/>
            <a:endParaRPr lang="sr-Cyrl-CS" sz="2800" b="1" dirty="0">
              <a:solidFill>
                <a:schemeClr val="tx1"/>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D522B-4B51-4AE1-9B52-B2855088D560}" type="slidenum">
              <a:rPr lang="en-US" smtClean="0"/>
              <a:pPr/>
              <a:t>1</a:t>
            </a:fld>
            <a:endParaRPr lang="en-US"/>
          </a:p>
        </p:txBody>
      </p:sp>
      <p:sp>
        <p:nvSpPr>
          <p:cNvPr id="28673" name="Rectangle 1"/>
          <p:cNvSpPr>
            <a:spLocks noChangeArrowheads="1"/>
          </p:cNvSpPr>
          <p:nvPr/>
        </p:nvSpPr>
        <p:spPr bwMode="auto">
          <a:xfrm>
            <a:off x="428596" y="1899154"/>
            <a:ext cx="850112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tabLst/>
            </a:pPr>
            <a:r>
              <a:rPr lang="sr-Cyrl-RS" sz="2400" b="1" dirty="0">
                <a:solidFill>
                  <a:schemeClr val="accent1">
                    <a:lumMod val="75000"/>
                  </a:schemeClr>
                </a:solidFill>
                <a:latin typeface="Arial" pitchFamily="34" charset="0"/>
                <a:cs typeface="Arial" pitchFamily="34" charset="0"/>
              </a:rPr>
              <a:t>ПРАВА, ОБАВЕЗЕ И ОДГОВОРНОСТ УЧЕНИКА</a:t>
            </a:r>
            <a:endParaRPr lang="en-US" sz="2400" b="1" dirty="0">
              <a:solidFill>
                <a:schemeClr val="accent1">
                  <a:lumMod val="75000"/>
                </a:schemeClr>
              </a:solidFill>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tabLst/>
            </a:pPr>
            <a:endParaRPr kumimoji="0" lang="sr-Cyrl-RS" sz="2800" b="1"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285860"/>
            <a:ext cx="8229600" cy="4525963"/>
          </a:xfrm>
        </p:spPr>
        <p:txBody>
          <a:bodyPr>
            <a:normAutofit fontScale="77500" lnSpcReduction="20000"/>
          </a:bodyPr>
          <a:lstStyle/>
          <a:p>
            <a:r>
              <a:rPr lang="sr-Cyrl-RS" sz="2900" b="1" dirty="0">
                <a:latin typeface="Arial" pitchFamily="34" charset="0"/>
                <a:cs typeface="Arial" pitchFamily="34" charset="0"/>
              </a:rPr>
              <a:t>понашање ученика којим угрожава властиту безбедност или безбедност других ученика, наставника и запослених у школи и које доводи до њиховог физичког и психичког повређивања, </a:t>
            </a:r>
            <a:r>
              <a:rPr lang="sr-Cyrl-RS" sz="2900" b="1" u="sng" dirty="0">
                <a:latin typeface="Arial" pitchFamily="34" charset="0"/>
                <a:cs typeface="Arial" pitchFamily="34" charset="0"/>
              </a:rPr>
              <a:t>у школским и другим активностима које се остварују ван школе, а које школа организује</a:t>
            </a:r>
            <a:r>
              <a:rPr lang="sr-Cyrl-RS" sz="2900" b="1" dirty="0">
                <a:latin typeface="Arial" pitchFamily="34" charset="0"/>
                <a:cs typeface="Arial" pitchFamily="34" charset="0"/>
              </a:rPr>
              <a:t> је тежа повреда обавезе</a:t>
            </a:r>
            <a:endParaRPr lang="en-US" sz="2900" b="1" dirty="0">
              <a:latin typeface="Arial" pitchFamily="34" charset="0"/>
              <a:cs typeface="Arial" pitchFamily="34" charset="0"/>
            </a:endParaRPr>
          </a:p>
          <a:p>
            <a:endParaRPr lang="en-US" sz="2900" b="1" dirty="0">
              <a:latin typeface="Arial" pitchFamily="34" charset="0"/>
              <a:cs typeface="Arial" pitchFamily="34" charset="0"/>
            </a:endParaRPr>
          </a:p>
          <a:p>
            <a:r>
              <a:rPr lang="sr-Cyrl-RS" sz="2900" b="1" u="sng" dirty="0">
                <a:latin typeface="Arial" pitchFamily="34" charset="0"/>
                <a:cs typeface="Arial" pitchFamily="34" charset="0"/>
              </a:rPr>
              <a:t>поседовање</a:t>
            </a:r>
            <a:r>
              <a:rPr lang="sr-Cyrl-RS" sz="2900" b="1" dirty="0">
                <a:latin typeface="Arial" pitchFamily="34" charset="0"/>
                <a:cs typeface="Arial" pitchFamily="34" charset="0"/>
              </a:rPr>
              <a:t> алкохола, дувана, наркотичког средства или психоактивне супстанце</a:t>
            </a:r>
          </a:p>
          <a:p>
            <a:endParaRPr lang="sr-Cyrl-RS" sz="2900" b="1" dirty="0">
              <a:latin typeface="Arial" pitchFamily="34" charset="0"/>
              <a:cs typeface="Arial" pitchFamily="34" charset="0"/>
            </a:endParaRPr>
          </a:p>
          <a:p>
            <a:r>
              <a:rPr lang="sr-Cyrl-RS" sz="2900" b="1" dirty="0">
                <a:latin typeface="Arial" pitchFamily="34" charset="0"/>
                <a:cs typeface="Arial" pitchFamily="34" charset="0"/>
              </a:rPr>
              <a:t>уношење у школу или другу организацију </a:t>
            </a:r>
            <a:r>
              <a:rPr lang="sr-Cyrl-RS" sz="2900" b="1" u="sng" dirty="0">
                <a:latin typeface="Arial" pitchFamily="34" charset="0"/>
                <a:cs typeface="Arial" pitchFamily="34" charset="0"/>
              </a:rPr>
              <a:t>пиротехничког средства </a:t>
            </a:r>
            <a:r>
              <a:rPr lang="sr-Cyrl-RS" sz="2900" b="1" dirty="0">
                <a:latin typeface="Arial" pitchFamily="34" charset="0"/>
                <a:cs typeface="Arial" pitchFamily="34" charset="0"/>
              </a:rPr>
              <a:t>(поред оружја и другог предмета)</a:t>
            </a:r>
          </a:p>
          <a:p>
            <a:endParaRPr lang="sr-Cyrl-RS" sz="2900" b="1" dirty="0">
              <a:latin typeface="Arial" pitchFamily="34" charset="0"/>
              <a:cs typeface="Arial" pitchFamily="34" charset="0"/>
            </a:endParaRPr>
          </a:p>
          <a:p>
            <a:endParaRPr lang="sr-Cyrl-R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10</a:t>
            </a:fld>
            <a:endParaRPr lang="en-US"/>
          </a:p>
        </p:txBody>
      </p:sp>
      <p:sp>
        <p:nvSpPr>
          <p:cNvPr id="5" name="Title 4"/>
          <p:cNvSpPr>
            <a:spLocks noGrp="1"/>
          </p:cNvSpPr>
          <p:nvPr>
            <p:ph type="title"/>
          </p:nvPr>
        </p:nvSpPr>
        <p:spPr>
          <a:xfrm>
            <a:off x="457200" y="274638"/>
            <a:ext cx="8229600" cy="796908"/>
          </a:xfrm>
        </p:spPr>
        <p:txBody>
          <a:bodyPr>
            <a:noAutofit/>
          </a:bodyPr>
          <a:lstStyle/>
          <a:p>
            <a:pPr algn="ctr"/>
            <a:r>
              <a:rPr lang="sr-Cyrl-RS" sz="2800" dirty="0">
                <a:solidFill>
                  <a:schemeClr val="accent1">
                    <a:lumMod val="75000"/>
                  </a:schemeClr>
                </a:solidFill>
                <a:latin typeface="Arial" pitchFamily="34" charset="0"/>
                <a:cs typeface="Arial" pitchFamily="34" charset="0"/>
              </a:rPr>
              <a:t>одговорност</a:t>
            </a:r>
            <a:r>
              <a:rPr lang="sr-Cyrl-RS" sz="2800" dirty="0">
                <a:solidFill>
                  <a:schemeClr val="bg2">
                    <a:lumMod val="25000"/>
                  </a:schemeClr>
                </a:solidFill>
                <a:latin typeface="Arial" pitchFamily="34" charset="0"/>
                <a:cs typeface="Arial" pitchFamily="34" charset="0"/>
              </a:rPr>
              <a:t> </a:t>
            </a:r>
            <a:r>
              <a:rPr lang="sr-Cyrl-RS" sz="2800" dirty="0">
                <a:solidFill>
                  <a:schemeClr val="accent1">
                    <a:lumMod val="75000"/>
                  </a:schemeClr>
                </a:solidFill>
                <a:latin typeface="Arial" pitchFamily="34" charset="0"/>
                <a:cs typeface="Arial" pitchFamily="34" charset="0"/>
              </a:rPr>
              <a:t>ученика</a:t>
            </a:r>
            <a:endParaRPr lang="en-US" sz="2800" dirty="0">
              <a:solidFill>
                <a:schemeClr val="accent1">
                  <a:lumMod val="75000"/>
                </a:schemeClr>
              </a:solidFill>
              <a:latin typeface="Arial" pitchFamily="34" charset="0"/>
              <a:cs typeface="Arial" pitchFamily="34" charset="0"/>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285860"/>
            <a:ext cx="8229600" cy="4525963"/>
          </a:xfrm>
        </p:spPr>
        <p:txBody>
          <a:bodyPr>
            <a:normAutofit fontScale="92500" lnSpcReduction="10000"/>
          </a:bodyPr>
          <a:lstStyle/>
          <a:p>
            <a:r>
              <a:rPr lang="sr-Cyrl-RS" sz="1800" b="1" dirty="0">
                <a:latin typeface="Arial" pitchFamily="34" charset="0"/>
                <a:cs typeface="Arial" pitchFamily="34" charset="0"/>
              </a:rPr>
              <a:t>обавеза родитеља, односно другог законског заступника, је да на позив школе узме активно учешће у свим облицима васпитног рада са учеником</a:t>
            </a:r>
          </a:p>
          <a:p>
            <a:endParaRPr lang="sr-Cyrl-RS" sz="1800" b="1" dirty="0">
              <a:latin typeface="Arial" pitchFamily="34" charset="0"/>
              <a:cs typeface="Arial" pitchFamily="34" charset="0"/>
            </a:endParaRPr>
          </a:p>
          <a:p>
            <a:r>
              <a:rPr lang="sr-Cyrl-RS" sz="1800" b="1" dirty="0">
                <a:latin typeface="Arial" pitchFamily="34" charset="0"/>
                <a:cs typeface="Arial" pitchFamily="34" charset="0"/>
              </a:rPr>
              <a:t>да одмах, а најкасније у року од 48 сати од тренутка наступања спречености ученика да присуствује настави о томе обавести школу</a:t>
            </a:r>
          </a:p>
          <a:p>
            <a:endParaRPr lang="sr-Cyrl-RS" sz="1800" b="1" dirty="0">
              <a:latin typeface="Arial" pitchFamily="34" charset="0"/>
              <a:cs typeface="Arial" pitchFamily="34" charset="0"/>
            </a:endParaRPr>
          </a:p>
          <a:p>
            <a:r>
              <a:rPr lang="sr-Cyrl-RS" sz="1800" b="1" dirty="0">
                <a:latin typeface="Arial" pitchFamily="34" charset="0"/>
                <a:cs typeface="Arial" pitchFamily="34" charset="0"/>
              </a:rPr>
              <a:t>да правда изостанке ученика, најкасније у року од осам дана од дана престанка спречености ученика да присуствује настави, одговарајућом лекарском или другом релевантном документацијом</a:t>
            </a:r>
          </a:p>
          <a:p>
            <a:endParaRPr lang="sr-Cyrl-RS" sz="1800" b="1" dirty="0">
              <a:latin typeface="Arial" pitchFamily="34" charset="0"/>
              <a:cs typeface="Arial" pitchFamily="34" charset="0"/>
            </a:endParaRPr>
          </a:p>
          <a:p>
            <a:r>
              <a:rPr lang="sr-Cyrl-RS" sz="1800" b="1" dirty="0">
                <a:latin typeface="Arial" pitchFamily="34" charset="0"/>
                <a:cs typeface="Arial" pitchFamily="34" charset="0"/>
              </a:rPr>
              <a:t>да поштује правила установе</a:t>
            </a:r>
          </a:p>
          <a:p>
            <a:pPr>
              <a:buNone/>
            </a:pPr>
            <a:r>
              <a:rPr lang="sr-Cyrl-RS" sz="1800" b="1" dirty="0">
                <a:latin typeface="Arial" pitchFamily="34" charset="0"/>
                <a:cs typeface="Arial" pitchFamily="34" charset="0"/>
              </a:rPr>
              <a:t> </a:t>
            </a:r>
            <a:endParaRPr lang="en-US" sz="1800" b="1" dirty="0">
              <a:latin typeface="Arial" pitchFamily="34" charset="0"/>
              <a:cs typeface="Arial" pitchFamily="34" charset="0"/>
            </a:endParaRPr>
          </a:p>
          <a:p>
            <a:r>
              <a:rPr lang="sr-Cyrl-RS" sz="1800" b="1" i="1" dirty="0">
                <a:solidFill>
                  <a:schemeClr val="bg2">
                    <a:lumMod val="25000"/>
                  </a:schemeClr>
                </a:solidFill>
                <a:latin typeface="Arial" pitchFamily="34" charset="0"/>
                <a:cs typeface="Arial" pitchFamily="34" charset="0"/>
              </a:rPr>
              <a:t>школа подноси </a:t>
            </a:r>
            <a:r>
              <a:rPr lang="sr-Cyrl-RS" sz="1800" b="1" i="1" u="sng" dirty="0">
                <a:solidFill>
                  <a:schemeClr val="bg2">
                    <a:lumMod val="25000"/>
                  </a:schemeClr>
                </a:solidFill>
                <a:latin typeface="Arial" pitchFamily="34" charset="0"/>
                <a:cs typeface="Arial" pitchFamily="34" charset="0"/>
              </a:rPr>
              <a:t>захтев за покретање прекршајног поступка</a:t>
            </a:r>
            <a:r>
              <a:rPr lang="sr-Cyrl-RS" sz="1800" b="1" i="1" dirty="0">
                <a:solidFill>
                  <a:schemeClr val="bg2">
                    <a:lumMod val="25000"/>
                  </a:schemeClr>
                </a:solidFill>
                <a:latin typeface="Arial" pitchFamily="34" charset="0"/>
                <a:cs typeface="Arial" pitchFamily="34" charset="0"/>
              </a:rPr>
              <a:t>, односно </a:t>
            </a:r>
            <a:r>
              <a:rPr lang="sr-Cyrl-RS" sz="1800" b="1" i="1" u="sng" dirty="0">
                <a:solidFill>
                  <a:schemeClr val="bg2">
                    <a:lumMod val="25000"/>
                  </a:schemeClr>
                </a:solidFill>
                <a:latin typeface="Arial" pitchFamily="34" charset="0"/>
                <a:cs typeface="Arial" pitchFamily="34" charset="0"/>
              </a:rPr>
              <a:t>кривичну пријаву</a:t>
            </a:r>
            <a:r>
              <a:rPr lang="sr-Cyrl-RS" sz="1800" b="1" i="1" dirty="0">
                <a:solidFill>
                  <a:schemeClr val="bg2">
                    <a:lumMod val="25000"/>
                  </a:schemeClr>
                </a:solidFill>
                <a:latin typeface="Arial" pitchFamily="34" charset="0"/>
                <a:cs typeface="Arial" pitchFamily="34" charset="0"/>
              </a:rPr>
              <a:t> ради утврђивања одговорности родитеља, односно другог законског заступника, из разлога прописаних Законом</a:t>
            </a:r>
            <a:endParaRPr lang="en-US" sz="1800" b="1" i="1" dirty="0">
              <a:solidFill>
                <a:schemeClr val="bg2">
                  <a:lumMod val="25000"/>
                </a:schemeClr>
              </a:solidFill>
              <a:latin typeface="Arial" pitchFamily="34" charset="0"/>
              <a:cs typeface="Arial" pitchFamily="34" charset="0"/>
            </a:endParaRPr>
          </a:p>
          <a:p>
            <a:endParaRPr lang="en-US" sz="1800" b="1" dirty="0">
              <a:latin typeface="Arial" pitchFamily="34" charset="0"/>
              <a:cs typeface="Arial" pitchFamily="34" charset="0"/>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11</a:t>
            </a:fld>
            <a:endParaRPr lang="en-US"/>
          </a:p>
        </p:txBody>
      </p:sp>
      <p:sp>
        <p:nvSpPr>
          <p:cNvPr id="5" name="Title 4"/>
          <p:cNvSpPr>
            <a:spLocks noGrp="1"/>
          </p:cNvSpPr>
          <p:nvPr>
            <p:ph type="title"/>
          </p:nvPr>
        </p:nvSpPr>
        <p:spPr>
          <a:xfrm>
            <a:off x="457200" y="274638"/>
            <a:ext cx="8229600" cy="939784"/>
          </a:xfrm>
        </p:spPr>
        <p:txBody>
          <a:bodyPr>
            <a:normAutofit/>
          </a:bodyPr>
          <a:lstStyle/>
          <a:p>
            <a:pPr algn="ctr"/>
            <a:r>
              <a:rPr lang="sr-Cyrl-RS" sz="2400" dirty="0">
                <a:solidFill>
                  <a:schemeClr val="accent1">
                    <a:lumMod val="75000"/>
                  </a:schemeClr>
                </a:solidFill>
                <a:latin typeface="Arial" pitchFamily="34" charset="0"/>
                <a:cs typeface="Arial" pitchFamily="34" charset="0"/>
              </a:rPr>
              <a:t>одговорност родитеља</a:t>
            </a:r>
            <a:r>
              <a:rPr lang="en-US" sz="2400" dirty="0">
                <a:solidFill>
                  <a:schemeClr val="bg2">
                    <a:lumMod val="25000"/>
                  </a:schemeClr>
                </a:solidFill>
              </a:rPr>
              <a:t/>
            </a:r>
            <a:br>
              <a:rPr lang="en-US" sz="2400" dirty="0">
                <a:solidFill>
                  <a:schemeClr val="bg2">
                    <a:lumMod val="25000"/>
                  </a:schemeClr>
                </a:solidFill>
              </a:rPr>
            </a:br>
            <a:endParaRPr lang="en-US" sz="2400" dirty="0">
              <a:solidFill>
                <a:schemeClr val="bg2">
                  <a:lumMod val="25000"/>
                </a:schemeClr>
              </a:solidFill>
            </a:endParaRP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10" y="2071678"/>
            <a:ext cx="8229600" cy="3721299"/>
          </a:xfrm>
        </p:spPr>
        <p:txBody>
          <a:bodyPr>
            <a:normAutofit/>
          </a:bodyPr>
          <a:lstStyle/>
          <a:p>
            <a:r>
              <a:rPr lang="sr-Cyrl-RS" sz="1800" b="1" dirty="0">
                <a:latin typeface="Arial" pitchFamily="34" charset="0"/>
                <a:cs typeface="Arial" pitchFamily="34" charset="0"/>
              </a:rPr>
              <a:t>чаном 84. ст. 3. Закона  прописано је да школа подноси захтев, не користи се термин мора или може</a:t>
            </a:r>
          </a:p>
          <a:p>
            <a:r>
              <a:rPr lang="sr-Cyrl-RS" sz="1800" b="1" dirty="0">
                <a:latin typeface="Arial" pitchFamily="34" charset="0"/>
                <a:cs typeface="Arial" pitchFamily="34" charset="0"/>
              </a:rPr>
              <a:t>сваки захтев за покретње прекршајног поступка, у себи мора имати довољно доказа о сумњи на постојање кривице родитеља</a:t>
            </a:r>
          </a:p>
          <a:p>
            <a:r>
              <a:rPr lang="sr-Cyrl-RS" sz="1800" b="1" dirty="0">
                <a:latin typeface="Arial" pitchFamily="34" charset="0"/>
                <a:cs typeface="Arial" pitchFamily="34" charset="0"/>
              </a:rPr>
              <a:t>у погледу одговорности директора није прописана одговорност ако не поднесе захтев за покретање прекршајног посупка</a:t>
            </a:r>
          </a:p>
          <a:p>
            <a:r>
              <a:rPr lang="sr-Cyrl-RS" sz="1800" b="1" dirty="0">
                <a:latin typeface="Arial" pitchFamily="34" charset="0"/>
                <a:cs typeface="Arial" pitchFamily="34" charset="0"/>
              </a:rPr>
              <a:t>Међутим, један од разлога за разрешење директора је „</a:t>
            </a:r>
            <a:r>
              <a:rPr lang="sr-Cyrl-RS" sz="1800" b="1" u="sng" dirty="0">
                <a:latin typeface="Arial" pitchFamily="34" charset="0"/>
                <a:cs typeface="Arial" pitchFamily="34" charset="0"/>
              </a:rPr>
              <a:t>и у другим случајевима када се утврди неказонито поступање”</a:t>
            </a:r>
            <a:r>
              <a:rPr lang="sr-Cyrl-RS" sz="1800" b="1" dirty="0">
                <a:latin typeface="Arial" pitchFamily="34" charset="0"/>
                <a:cs typeface="Arial" pitchFamily="34" charset="0"/>
              </a:rPr>
              <a:t> што би, када би неки орган ово констатовао као незаконито поступање, била могућа последица – одговорност директора</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12</a:t>
            </a:fld>
            <a:endParaRPr lang="en-US"/>
          </a:p>
        </p:txBody>
      </p:sp>
      <p:sp>
        <p:nvSpPr>
          <p:cNvPr id="5" name="Title 4"/>
          <p:cNvSpPr>
            <a:spLocks noGrp="1"/>
          </p:cNvSpPr>
          <p:nvPr>
            <p:ph type="title"/>
          </p:nvPr>
        </p:nvSpPr>
        <p:spPr>
          <a:xfrm>
            <a:off x="928662" y="357166"/>
            <a:ext cx="7800972" cy="1928826"/>
          </a:xfrm>
        </p:spPr>
        <p:txBody>
          <a:bodyPr>
            <a:normAutofit fontScale="90000"/>
          </a:bodyPr>
          <a:lstStyle/>
          <a:p>
            <a:r>
              <a:rPr lang="sr-Cyrl-RS" sz="2000" dirty="0">
                <a:solidFill>
                  <a:srgbClr val="C00000"/>
                </a:solidFill>
                <a:latin typeface="Arial" pitchFamily="34" charset="0"/>
                <a:cs typeface="Arial" pitchFamily="34" charset="0"/>
              </a:rPr>
              <a:t>Д</a:t>
            </a:r>
            <a:r>
              <a:rPr lang="sr-Latn-RS" sz="2000" dirty="0">
                <a:solidFill>
                  <a:srgbClr val="C00000"/>
                </a:solidFill>
                <a:latin typeface="Arial" pitchFamily="34" charset="0"/>
                <a:cs typeface="Arial" pitchFamily="34" charset="0"/>
              </a:rPr>
              <a:t>а ли школа мора да подноси захтев за покретање прекршајног поступка увек када родитељ повреди обавезу из члана 84. </a:t>
            </a:r>
            <a:r>
              <a:rPr lang="sr-Cyrl-RS" sz="2000" dirty="0">
                <a:solidFill>
                  <a:srgbClr val="C00000"/>
                </a:solidFill>
                <a:latin typeface="Arial" pitchFamily="34" charset="0"/>
                <a:cs typeface="Arial" pitchFamily="34" charset="0"/>
              </a:rPr>
              <a:t>Закона</a:t>
            </a:r>
            <a:r>
              <a:rPr lang="sr-Latn-RS" sz="2000" dirty="0">
                <a:solidFill>
                  <a:srgbClr val="C00000"/>
                </a:solidFill>
                <a:latin typeface="Arial" pitchFamily="34" charset="0"/>
                <a:cs typeface="Arial" pitchFamily="34" charset="0"/>
              </a:rPr>
              <a:t> или школа може да цени када ће поднети а када неће</a:t>
            </a:r>
            <a:r>
              <a:rPr lang="sr-Cyrl-RS" sz="2000" dirty="0">
                <a:solidFill>
                  <a:srgbClr val="C00000"/>
                </a:solidFill>
                <a:latin typeface="Arial" pitchFamily="34" charset="0"/>
                <a:cs typeface="Arial" pitchFamily="34" charset="0"/>
              </a:rPr>
              <a:t>?</a:t>
            </a:r>
            <a:br>
              <a:rPr lang="sr-Cyrl-RS" sz="2000" dirty="0">
                <a:solidFill>
                  <a:srgbClr val="C00000"/>
                </a:solidFill>
                <a:latin typeface="Arial" pitchFamily="34" charset="0"/>
                <a:cs typeface="Arial" pitchFamily="34" charset="0"/>
              </a:rPr>
            </a:br>
            <a:r>
              <a:rPr lang="sr-Latn-RS" sz="2000" dirty="0">
                <a:solidFill>
                  <a:srgbClr val="C00000"/>
                </a:solidFill>
                <a:latin typeface="Arial" pitchFamily="34" charset="0"/>
                <a:cs typeface="Arial" pitchFamily="34" charset="0"/>
              </a:rPr>
              <a:t>Да ли постоји одговорност директора ако не поднесе захтев за покретање прекршајног поступка</a:t>
            </a:r>
            <a:r>
              <a:rPr lang="sr-Cyrl-RS" sz="2000" dirty="0">
                <a:solidFill>
                  <a:srgbClr val="C00000"/>
                </a:solidFill>
                <a:latin typeface="Arial" pitchFamily="34" charset="0"/>
                <a:cs typeface="Arial" pitchFamily="34" charset="0"/>
              </a:rPr>
              <a:t>?</a:t>
            </a:r>
            <a:r>
              <a:rPr lang="en-US" dirty="0"/>
              <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357298"/>
            <a:ext cx="8229600" cy="4929222"/>
          </a:xfrm>
        </p:spPr>
        <p:txBody>
          <a:bodyPr>
            <a:noAutofit/>
          </a:bodyPr>
          <a:lstStyle/>
          <a:p>
            <a:r>
              <a:rPr lang="sr-Cyrl-RS" sz="1600" b="1" dirty="0">
                <a:latin typeface="Arial" pitchFamily="34" charset="0"/>
                <a:cs typeface="Arial" pitchFamily="34" charset="0"/>
              </a:rPr>
              <a:t>о покретању васпитно-дисциплинског поступка, тј. доношењу закључка, директор одмах, а најкасније наредног радног дана, обавештава родитеља, односно другог законског заступника</a:t>
            </a:r>
          </a:p>
          <a:p>
            <a:endParaRPr lang="en-US" sz="1600" b="1" dirty="0">
              <a:latin typeface="Arial" pitchFamily="34" charset="0"/>
              <a:cs typeface="Arial" pitchFamily="34" charset="0"/>
            </a:endParaRPr>
          </a:p>
          <a:p>
            <a:r>
              <a:rPr lang="sr-Cyrl-RS" sz="1600" b="1" dirty="0">
                <a:latin typeface="Arial" pitchFamily="34" charset="0"/>
                <a:cs typeface="Arial" pitchFamily="34" charset="0"/>
              </a:rPr>
              <a:t>уколико се родитељ, односно други законски заступник који је уредно обавештен, не одазове да присуствује васпитно-дисциплинском поступку, директор поставља одмах, а најкасније наредног радног дана, психолога, односно педагога установе, да у овом поступку заступа интересе ученика, о чему одмах обавештава центар за социјални рад</a:t>
            </a:r>
          </a:p>
          <a:p>
            <a:endParaRPr lang="en-US" sz="1600" b="1" dirty="0">
              <a:latin typeface="Arial" pitchFamily="34" charset="0"/>
              <a:cs typeface="Arial" pitchFamily="34" charset="0"/>
            </a:endParaRPr>
          </a:p>
          <a:p>
            <a:r>
              <a:rPr lang="sr-Cyrl-RS" sz="1600" b="1" dirty="0">
                <a:latin typeface="Arial" pitchFamily="34" charset="0"/>
                <a:cs typeface="Arial" pitchFamily="34" charset="0"/>
              </a:rPr>
              <a:t>уколико се у току трајања васпитно-дисциплинског поступка ученик испише из школе, школа је у обавези да у року од 30 дана од дана покретања васпитно-дисциплинског поступка, ученику изда исписницу са напоменом да је против наведеног ученика покренут васпитно-дисциплински поступак, а решење којим је окончан васпитно-дисциплински поступак школа доставља школи у коју се ученик уписао</a:t>
            </a:r>
          </a:p>
          <a:p>
            <a:endParaRPr lang="en-US" sz="1400" b="1" dirty="0">
              <a:latin typeface="Arial" pitchFamily="34" charset="0"/>
              <a:cs typeface="Arial" pitchFamily="34" charset="0"/>
            </a:endParaRPr>
          </a:p>
          <a:p>
            <a:pPr>
              <a:buNone/>
            </a:pPr>
            <a:r>
              <a:rPr lang="sr-Cyrl-RS" sz="1400" b="1" dirty="0">
                <a:latin typeface="Arial" pitchFamily="34" charset="0"/>
                <a:cs typeface="Arial" pitchFamily="34" charset="0"/>
              </a:rPr>
              <a:t>	</a:t>
            </a:r>
            <a:endParaRPr lang="en-US" sz="1400" b="1" i="1" dirty="0">
              <a:latin typeface="Arial" pitchFamily="34" charset="0"/>
              <a:cs typeface="Arial" pitchFamily="34" charset="0"/>
            </a:endParaRPr>
          </a:p>
          <a:p>
            <a:pPr>
              <a:buNone/>
            </a:pPr>
            <a:endParaRPr lang="en-US" sz="1400" b="1" dirty="0">
              <a:latin typeface="Arial" pitchFamily="34" charset="0"/>
              <a:cs typeface="Arial" pitchFamily="34" charset="0"/>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13</a:t>
            </a:fld>
            <a:endParaRPr lang="en-US"/>
          </a:p>
        </p:txBody>
      </p:sp>
      <p:sp>
        <p:nvSpPr>
          <p:cNvPr id="5" name="Title 4"/>
          <p:cNvSpPr>
            <a:spLocks noGrp="1"/>
          </p:cNvSpPr>
          <p:nvPr>
            <p:ph type="title"/>
          </p:nvPr>
        </p:nvSpPr>
        <p:spPr>
          <a:xfrm>
            <a:off x="500034" y="0"/>
            <a:ext cx="8229600" cy="1143000"/>
          </a:xfrm>
        </p:spPr>
        <p:txBody>
          <a:bodyPr>
            <a:normAutofit/>
          </a:bodyPr>
          <a:lstStyle/>
          <a:p>
            <a:pPr algn="ctr"/>
            <a:r>
              <a:rPr lang="sr-Cyrl-RS" sz="2400">
                <a:solidFill>
                  <a:schemeClr val="accent1">
                    <a:lumMod val="75000"/>
                  </a:schemeClr>
                </a:solidFill>
                <a:latin typeface="Arial" pitchFamily="34" charset="0"/>
                <a:cs typeface="Arial" pitchFamily="34" charset="0"/>
              </a:rPr>
              <a:t>васпитно-дисциплински поступак</a:t>
            </a:r>
            <a:endParaRPr lang="en-US" sz="2400" dirty="0">
              <a:solidFill>
                <a:schemeClr val="accent1">
                  <a:lumMod val="75000"/>
                </a:schemeClr>
              </a:solidFill>
            </a:endParaRP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428736"/>
            <a:ext cx="8229600" cy="4525963"/>
          </a:xfrm>
        </p:spPr>
        <p:txBody>
          <a:bodyPr>
            <a:normAutofit/>
          </a:bodyPr>
          <a:lstStyle/>
          <a:p>
            <a:r>
              <a:rPr lang="sr-Cyrl-RS" sz="1600" b="1" dirty="0">
                <a:latin typeface="Arial" pitchFamily="34" charset="0"/>
                <a:cs typeface="Arial" pitchFamily="34" charset="0"/>
              </a:rPr>
              <a:t>уређени су рокови за трајање, односно покретање и окончање васпитно-дисциплинског поступка за учињену тежу повреду обавезе ученика и за учињену забрану</a:t>
            </a:r>
          </a:p>
          <a:p>
            <a:pPr>
              <a:buNone/>
            </a:pPr>
            <a:endParaRPr lang="en-US" sz="1600" b="1" dirty="0">
              <a:latin typeface="Arial" pitchFamily="34" charset="0"/>
              <a:cs typeface="Arial" pitchFamily="34" charset="0"/>
            </a:endParaRPr>
          </a:p>
          <a:p>
            <a:r>
              <a:rPr lang="sr-Cyrl-RS" sz="1600" b="1" dirty="0">
                <a:latin typeface="Arial" pitchFamily="34" charset="0"/>
                <a:cs typeface="Arial" pitchFamily="34" charset="0"/>
              </a:rPr>
              <a:t>васпитно-дисциплински поступак покреће се: </a:t>
            </a:r>
          </a:p>
          <a:p>
            <a:r>
              <a:rPr lang="sr-Cyrl-RS" sz="1600" b="1" dirty="0">
                <a:latin typeface="Arial" pitchFamily="34" charset="0"/>
                <a:cs typeface="Arial" pitchFamily="34" charset="0"/>
              </a:rPr>
              <a:t>за учињену тежу повреду обавезе ученика најкасније у року од осам дана од дана сазнања</a:t>
            </a:r>
          </a:p>
          <a:p>
            <a:endParaRPr lang="sr-Cyrl-RS" sz="1600" b="1" dirty="0">
              <a:latin typeface="Arial" pitchFamily="34" charset="0"/>
              <a:cs typeface="Arial" pitchFamily="34" charset="0"/>
            </a:endParaRPr>
          </a:p>
          <a:p>
            <a:r>
              <a:rPr lang="sr-Cyrl-RS" sz="1600" b="1" dirty="0">
                <a:latin typeface="Arial" pitchFamily="34" charset="0"/>
                <a:cs typeface="Arial" pitchFamily="34" charset="0"/>
              </a:rPr>
              <a:t>за повреду забране прописану чл. 110.-112. овог Закона одмах, а најкасније у року од два дана од дана сазнања</a:t>
            </a:r>
          </a:p>
          <a:p>
            <a:endParaRPr lang="sr-Cyrl-RS" sz="1600" b="1" dirty="0">
              <a:latin typeface="Arial" pitchFamily="34" charset="0"/>
              <a:cs typeface="Arial" pitchFamily="34" charset="0"/>
            </a:endParaRPr>
          </a:p>
          <a:p>
            <a:r>
              <a:rPr lang="sr-Cyrl-RS" sz="1600" b="1" dirty="0">
                <a:latin typeface="Arial" pitchFamily="34" charset="0"/>
                <a:cs typeface="Arial" pitchFamily="34" charset="0"/>
              </a:rPr>
              <a:t>директор у року од </a:t>
            </a:r>
            <a:r>
              <a:rPr lang="sr-Cyrl-RS" sz="1600" b="1" u="sng" dirty="0">
                <a:latin typeface="Arial" pitchFamily="34" charset="0"/>
                <a:cs typeface="Arial" pitchFamily="34" charset="0"/>
              </a:rPr>
              <a:t>30 дана од дана учињене теже повреде  и повреде забране </a:t>
            </a:r>
            <a:r>
              <a:rPr lang="sr-Cyrl-RS" sz="1600" b="1" dirty="0">
                <a:latin typeface="Arial" pitchFamily="34" charset="0"/>
                <a:cs typeface="Arial" pitchFamily="34" charset="0"/>
              </a:rPr>
              <a:t>покреће, води и решењем окончава васпитно-дисциплински поступак </a:t>
            </a:r>
          </a:p>
          <a:p>
            <a:endParaRPr lang="en-US" sz="1600" b="1" dirty="0">
              <a:latin typeface="Arial" pitchFamily="34" charset="0"/>
              <a:cs typeface="Arial" pitchFamily="34" charset="0"/>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14</a:t>
            </a:fld>
            <a:endParaRPr lang="en-US"/>
          </a:p>
        </p:txBody>
      </p:sp>
      <p:sp>
        <p:nvSpPr>
          <p:cNvPr id="5" name="Title 4"/>
          <p:cNvSpPr>
            <a:spLocks noGrp="1"/>
          </p:cNvSpPr>
          <p:nvPr>
            <p:ph type="title"/>
          </p:nvPr>
        </p:nvSpPr>
        <p:spPr>
          <a:xfrm>
            <a:off x="500034" y="214290"/>
            <a:ext cx="8229600" cy="1143000"/>
          </a:xfrm>
        </p:spPr>
        <p:txBody>
          <a:bodyPr>
            <a:normAutofit/>
          </a:bodyPr>
          <a:lstStyle/>
          <a:p>
            <a:pPr algn="ctr"/>
            <a:r>
              <a:rPr lang="sr-Cyrl-RS" sz="2400" dirty="0">
                <a:solidFill>
                  <a:schemeClr val="accent1">
                    <a:lumMod val="75000"/>
                  </a:schemeClr>
                </a:solidFill>
                <a:latin typeface="Arial" pitchFamily="34" charset="0"/>
                <a:cs typeface="Arial" pitchFamily="34" charset="0"/>
              </a:rPr>
              <a:t>рокови за покретање и вођење </a:t>
            </a:r>
            <a:br>
              <a:rPr lang="sr-Cyrl-RS" sz="2400" dirty="0">
                <a:solidFill>
                  <a:schemeClr val="accent1">
                    <a:lumMod val="75000"/>
                  </a:schemeClr>
                </a:solidFill>
                <a:latin typeface="Arial" pitchFamily="34" charset="0"/>
                <a:cs typeface="Arial" pitchFamily="34" charset="0"/>
              </a:rPr>
            </a:br>
            <a:r>
              <a:rPr lang="sr-Cyrl-RS" sz="2400" dirty="0">
                <a:solidFill>
                  <a:schemeClr val="accent1">
                    <a:lumMod val="75000"/>
                  </a:schemeClr>
                </a:solidFill>
                <a:latin typeface="Arial" pitchFamily="34" charset="0"/>
                <a:cs typeface="Arial" pitchFamily="34" charset="0"/>
              </a:rPr>
              <a:t>васпитно-дисциплинског поступка</a:t>
            </a:r>
            <a:endParaRPr lang="en-US" sz="2400" dirty="0">
              <a:solidFill>
                <a:schemeClr val="accent1">
                  <a:lumMod val="75000"/>
                </a:schemeClr>
              </a:solidFill>
              <a:latin typeface="Arial" pitchFamily="34" charset="0"/>
              <a:cs typeface="Arial" pitchFamily="34" charset="0"/>
            </a:endParaRPr>
          </a:p>
        </p:txBody>
      </p:sp>
      <p:sp>
        <p:nvSpPr>
          <p:cNvPr id="6" name="Rectangle 5"/>
          <p:cNvSpPr/>
          <p:nvPr/>
        </p:nvSpPr>
        <p:spPr>
          <a:xfrm>
            <a:off x="3500430" y="5572140"/>
            <a:ext cx="54292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RS" sz="1400" b="1" dirty="0">
                <a:latin typeface="Arial" pitchFamily="34" charset="0"/>
                <a:cs typeface="Arial" pitchFamily="34" charset="0"/>
              </a:rPr>
              <a:t>Да ли директор сам спроводи све радње у васпитно-дисциплинском поступку или је остављена могућност формирања дисциплинске комисије?</a:t>
            </a: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643050"/>
            <a:ext cx="8229600" cy="4525963"/>
          </a:xfrm>
        </p:spPr>
        <p:txBody>
          <a:bodyPr>
            <a:normAutofit/>
          </a:bodyPr>
          <a:lstStyle/>
          <a:p>
            <a:r>
              <a:rPr lang="sr-Cyrl-RS" sz="1800" b="1" dirty="0">
                <a:latin typeface="Arial" pitchFamily="34" charset="0"/>
                <a:cs typeface="Arial" pitchFamily="34" charset="0"/>
              </a:rPr>
              <a:t>васпитне мере које могу да се изрекну за лакшу повреду обавеза ученика (опомена, укор одељењског старешине или укор одељењског већа) изричу се на основу (претходног) изјашњавања наставника који остварују наставу у одељењу ученика, </a:t>
            </a:r>
            <a:r>
              <a:rPr lang="sr-Cyrl-RS" sz="1800" b="1" u="sng" dirty="0">
                <a:latin typeface="Arial" pitchFamily="34" charset="0"/>
                <a:cs typeface="Arial" pitchFamily="34" charset="0"/>
              </a:rPr>
              <a:t>у складу са општим актом школе</a:t>
            </a:r>
          </a:p>
          <a:p>
            <a:pPr>
              <a:buNone/>
            </a:pPr>
            <a:endParaRPr lang="en-US" sz="1800" b="1" dirty="0">
              <a:latin typeface="Arial" pitchFamily="34" charset="0"/>
              <a:cs typeface="Arial" pitchFamily="34" charset="0"/>
            </a:endParaRPr>
          </a:p>
          <a:p>
            <a:r>
              <a:rPr lang="sr-Cyrl-RS" sz="1800" b="1" dirty="0">
                <a:latin typeface="Arial" pitchFamily="34" charset="0"/>
                <a:cs typeface="Arial" pitchFamily="34" charset="0"/>
              </a:rPr>
              <a:t>васпитно-дисциплинска мера  која се изриче ученику за повреду забране из чл. 110–112. овог закона: </a:t>
            </a:r>
          </a:p>
          <a:p>
            <a:r>
              <a:rPr lang="sr-Cyrl-RS" sz="1800" b="1" dirty="0">
                <a:latin typeface="Arial" pitchFamily="34" charset="0"/>
                <a:cs typeface="Arial" pitchFamily="34" charset="0"/>
              </a:rPr>
              <a:t>премештај ученика од петог до осмог разреда у другу основну школу </a:t>
            </a:r>
            <a:r>
              <a:rPr lang="sr-Cyrl-RS" sz="1800" b="1" u="sng" dirty="0">
                <a:latin typeface="Arial" pitchFamily="34" charset="0"/>
                <a:cs typeface="Arial" pitchFamily="34" charset="0"/>
              </a:rPr>
              <a:t>на основу одлуке наставничког већа</a:t>
            </a:r>
            <a:r>
              <a:rPr lang="sr-Cyrl-RS" sz="1800" b="1" dirty="0">
                <a:latin typeface="Arial" pitchFamily="34" charset="0"/>
                <a:cs typeface="Arial" pitchFamily="34" charset="0"/>
              </a:rPr>
              <a:t>, уз сагласност школе у коју прелази, а уз обавештавање родитеља, односно другог законског заступника, је измењена у односу на меру која је била прописана одредбама претходно важећег Закона, тј. према новим одредбама за извршење мере није потребна сагласност родитеља, већ се он само обавештава о изреченој мери</a:t>
            </a:r>
          </a:p>
          <a:p>
            <a:endParaRPr lang="sr-Cyrl-RS" sz="1800" b="1" dirty="0">
              <a:latin typeface="Arial" pitchFamily="34" charset="0"/>
              <a:cs typeface="Arial" pitchFamily="34" charset="0"/>
            </a:endParaRPr>
          </a:p>
          <a:p>
            <a:endParaRPr lang="en-US" sz="1800"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15</a:t>
            </a:fld>
            <a:endParaRPr lang="en-US"/>
          </a:p>
        </p:txBody>
      </p:sp>
      <p:sp>
        <p:nvSpPr>
          <p:cNvPr id="5" name="Title 4"/>
          <p:cNvSpPr>
            <a:spLocks noGrp="1"/>
          </p:cNvSpPr>
          <p:nvPr>
            <p:ph type="title"/>
          </p:nvPr>
        </p:nvSpPr>
        <p:spPr/>
        <p:txBody>
          <a:bodyPr>
            <a:normAutofit/>
          </a:bodyPr>
          <a:lstStyle/>
          <a:p>
            <a:pPr algn="ctr"/>
            <a:r>
              <a:rPr lang="sr-Cyrl-RS" sz="2400" dirty="0">
                <a:solidFill>
                  <a:schemeClr val="accent1">
                    <a:lumMod val="75000"/>
                  </a:schemeClr>
                </a:solidFill>
                <a:latin typeface="Arial" pitchFamily="34" charset="0"/>
                <a:cs typeface="Arial" pitchFamily="34" charset="0"/>
              </a:rPr>
              <a:t>васпитне и васпитно-дисциплинске мере</a:t>
            </a:r>
            <a:br>
              <a:rPr lang="sr-Cyrl-RS" sz="2400" dirty="0">
                <a:solidFill>
                  <a:schemeClr val="accent1">
                    <a:lumMod val="75000"/>
                  </a:schemeClr>
                </a:solidFill>
                <a:latin typeface="Arial" pitchFamily="34" charset="0"/>
                <a:cs typeface="Arial" pitchFamily="34" charset="0"/>
              </a:rPr>
            </a:br>
            <a:endParaRPr lang="en-US" sz="2400" dirty="0">
              <a:solidFill>
                <a:schemeClr val="accent1">
                  <a:lumMod val="75000"/>
                </a:schemeClr>
              </a:solidFill>
            </a:endParaRP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643050"/>
            <a:ext cx="8229600" cy="4357718"/>
          </a:xfrm>
        </p:spPr>
        <p:txBody>
          <a:bodyPr>
            <a:normAutofit fontScale="55000" lnSpcReduction="20000"/>
          </a:bodyPr>
          <a:lstStyle/>
          <a:p>
            <a:pPr lvl="0"/>
            <a:endParaRPr lang="en-US" dirty="0"/>
          </a:p>
          <a:p>
            <a:r>
              <a:rPr lang="sr-Cyrl-RS" sz="2900" b="1" dirty="0">
                <a:latin typeface="Arial" pitchFamily="34" charset="0"/>
                <a:cs typeface="Arial" pitchFamily="34" charset="0"/>
              </a:rPr>
              <a:t>ш</a:t>
            </a:r>
            <a:r>
              <a:rPr lang="vi-VN" sz="2900" b="1" dirty="0">
                <a:latin typeface="Arial" pitchFamily="34" charset="0"/>
                <a:cs typeface="Arial" pitchFamily="34" charset="0"/>
              </a:rPr>
              <a:t>кола ће родитељима послати обавештење која је то школа и по ком члану Закона се ученик шаље у ту школу, те да су дужни да се јаве тој школи ради договора о похађању наставе</a:t>
            </a:r>
            <a:endParaRPr lang="en-US" sz="2900" b="1" dirty="0">
              <a:latin typeface="Arial" pitchFamily="34" charset="0"/>
              <a:cs typeface="Arial" pitchFamily="34" charset="0"/>
            </a:endParaRPr>
          </a:p>
          <a:p>
            <a:pPr lvl="0"/>
            <a:endParaRPr lang="sr-Cyrl-RS" sz="2900" b="1" dirty="0">
              <a:latin typeface="Arial" pitchFamily="34" charset="0"/>
              <a:cs typeface="Arial" pitchFamily="34" charset="0"/>
            </a:endParaRPr>
          </a:p>
          <a:p>
            <a:pPr lvl="0"/>
            <a:r>
              <a:rPr lang="sr-Cyrl-RS" sz="2900" b="1" dirty="0">
                <a:latin typeface="Arial" pitchFamily="34" charset="0"/>
                <a:cs typeface="Arial" pitchFamily="34" charset="0"/>
              </a:rPr>
              <a:t>будући</a:t>
            </a:r>
            <a:r>
              <a:rPr lang="vi-VN" sz="2900" b="1" dirty="0">
                <a:latin typeface="Arial" pitchFamily="34" charset="0"/>
                <a:cs typeface="Arial" pitchFamily="34" charset="0"/>
              </a:rPr>
              <a:t> да су родитељи примили решење, оно </a:t>
            </a:r>
            <a:r>
              <a:rPr lang="sr-Cyrl-RS" sz="2900" b="1" dirty="0">
                <a:latin typeface="Arial" pitchFamily="34" charset="0"/>
                <a:cs typeface="Arial" pitchFamily="34" charset="0"/>
              </a:rPr>
              <a:t> је </a:t>
            </a:r>
            <a:r>
              <a:rPr lang="vi-VN" sz="2900" b="1" dirty="0">
                <a:latin typeface="Arial" pitchFamily="34" charset="0"/>
                <a:cs typeface="Arial" pitchFamily="34" charset="0"/>
              </a:rPr>
              <a:t>постало извршно  </a:t>
            </a:r>
            <a:endParaRPr lang="sr-Cyrl-RS" sz="2900" b="1" dirty="0">
              <a:latin typeface="Arial" pitchFamily="34" charset="0"/>
              <a:cs typeface="Arial" pitchFamily="34" charset="0"/>
            </a:endParaRPr>
          </a:p>
          <a:p>
            <a:pPr lvl="0"/>
            <a:endParaRPr lang="en-US" sz="2900" b="1" dirty="0">
              <a:latin typeface="Arial" pitchFamily="34" charset="0"/>
              <a:cs typeface="Arial" pitchFamily="34" charset="0"/>
            </a:endParaRPr>
          </a:p>
          <a:p>
            <a:pPr lvl="0"/>
            <a:r>
              <a:rPr lang="vi-VN" sz="2900" b="1" dirty="0">
                <a:latin typeface="Arial" pitchFamily="34" charset="0"/>
                <a:cs typeface="Arial" pitchFamily="34" charset="0"/>
              </a:rPr>
              <a:t>решење </a:t>
            </a:r>
            <a:r>
              <a:rPr lang="sr-Cyrl-RS" sz="2900" b="1" dirty="0">
                <a:latin typeface="Arial" pitchFamily="34" charset="0"/>
                <a:cs typeface="Arial" pitchFamily="34" charset="0"/>
              </a:rPr>
              <a:t> се </a:t>
            </a:r>
            <a:r>
              <a:rPr lang="vi-VN" sz="2900" b="1" dirty="0">
                <a:latin typeface="Arial" pitchFamily="34" charset="0"/>
                <a:cs typeface="Arial" pitchFamily="34" charset="0"/>
              </a:rPr>
              <a:t>спроводи по службеној дужности ако то налаже јавни интерес, што овде јесте случај </a:t>
            </a:r>
            <a:endParaRPr lang="sr-Cyrl-RS" sz="2900" b="1" dirty="0">
              <a:latin typeface="Arial" pitchFamily="34" charset="0"/>
              <a:cs typeface="Arial" pitchFamily="34" charset="0"/>
            </a:endParaRPr>
          </a:p>
          <a:p>
            <a:pPr lvl="0"/>
            <a:endParaRPr lang="en-US" sz="2900" b="1" dirty="0">
              <a:latin typeface="Arial" pitchFamily="34" charset="0"/>
              <a:cs typeface="Arial" pitchFamily="34" charset="0"/>
            </a:endParaRPr>
          </a:p>
          <a:p>
            <a:pPr lvl="0"/>
            <a:r>
              <a:rPr lang="sr-Cyrl-RS" sz="2900" b="1" dirty="0">
                <a:latin typeface="Arial" pitchFamily="34" charset="0"/>
                <a:cs typeface="Arial" pitchFamily="34" charset="0"/>
              </a:rPr>
              <a:t>а</a:t>
            </a:r>
            <a:r>
              <a:rPr lang="vi-VN" sz="2900" b="1" dirty="0">
                <a:latin typeface="Arial" pitchFamily="34" charset="0"/>
                <a:cs typeface="Arial" pitchFamily="34" charset="0"/>
              </a:rPr>
              <a:t>ко родитељи не поступе на наведени начин, школа која прима ученика обавештава надлежни орган јединице локалне самоуправе</a:t>
            </a:r>
            <a:r>
              <a:rPr lang="sr-Cyrl-RS" sz="2900" b="1" dirty="0">
                <a:latin typeface="Arial" pitchFamily="34" charset="0"/>
                <a:cs typeface="Arial" pitchFamily="34" charset="0"/>
              </a:rPr>
              <a:t> и надлежну установу социјалне заштите</a:t>
            </a:r>
            <a:r>
              <a:rPr lang="vi-VN" sz="2900" b="1" dirty="0">
                <a:latin typeface="Arial" pitchFamily="34" charset="0"/>
                <a:cs typeface="Arial" pitchFamily="34" charset="0"/>
              </a:rPr>
              <a:t> да ученик не похађа наставу</a:t>
            </a:r>
            <a:r>
              <a:rPr lang="sr-Cyrl-RS" sz="2900" b="1" dirty="0">
                <a:latin typeface="Arial" pitchFamily="34" charset="0"/>
                <a:cs typeface="Arial" pitchFamily="34" charset="0"/>
              </a:rPr>
              <a:t> и </a:t>
            </a:r>
            <a:r>
              <a:rPr lang="vi-VN" sz="2900" b="1" dirty="0">
                <a:latin typeface="Arial" pitchFamily="34" charset="0"/>
                <a:cs typeface="Arial" pitchFamily="34" charset="0"/>
              </a:rPr>
              <a:t>покреће прекршајни поступак против родитеља који не шаљу </a:t>
            </a:r>
            <a:r>
              <a:rPr lang="sr-Cyrl-RS" sz="2900" b="1" dirty="0">
                <a:latin typeface="Arial" pitchFamily="34" charset="0"/>
                <a:cs typeface="Arial" pitchFamily="34" charset="0"/>
              </a:rPr>
              <a:t>ученика</a:t>
            </a:r>
            <a:r>
              <a:rPr lang="vi-VN" sz="2900" b="1" dirty="0">
                <a:latin typeface="Arial" pitchFamily="34" charset="0"/>
                <a:cs typeface="Arial" pitchFamily="34" charset="0"/>
              </a:rPr>
              <a:t> у школу  </a:t>
            </a:r>
            <a:endParaRPr lang="sr-Cyrl-RS" sz="2900" b="1" dirty="0">
              <a:latin typeface="Arial" pitchFamily="34" charset="0"/>
              <a:cs typeface="Arial" pitchFamily="34" charset="0"/>
            </a:endParaRPr>
          </a:p>
          <a:p>
            <a:pPr lvl="0"/>
            <a:endParaRPr lang="en-US" sz="2900" b="1" dirty="0">
              <a:latin typeface="Arial" pitchFamily="34" charset="0"/>
              <a:cs typeface="Arial" pitchFamily="34" charset="0"/>
            </a:endParaRPr>
          </a:p>
          <a:p>
            <a:pPr lvl="0"/>
            <a:r>
              <a:rPr lang="sr-Cyrl-RS" sz="2900" b="1" dirty="0">
                <a:latin typeface="Arial" pitchFamily="34" charset="0"/>
                <a:cs typeface="Arial" pitchFamily="34" charset="0"/>
              </a:rPr>
              <a:t>шк</a:t>
            </a:r>
            <a:r>
              <a:rPr lang="vi-VN" sz="2900" b="1" dirty="0">
                <a:latin typeface="Arial" pitchFamily="34" charset="0"/>
                <a:cs typeface="Arial" pitchFamily="34" charset="0"/>
              </a:rPr>
              <a:t>ола која је </a:t>
            </a:r>
            <a:r>
              <a:rPr lang="sr-Cyrl-RS" sz="2900" b="1" dirty="0">
                <a:latin typeface="Arial" pitchFamily="34" charset="0"/>
                <a:cs typeface="Arial" pitchFamily="34" charset="0"/>
              </a:rPr>
              <a:t>ученика</a:t>
            </a:r>
            <a:r>
              <a:rPr lang="vi-VN" sz="2900" b="1" dirty="0">
                <a:latin typeface="Arial" pitchFamily="34" charset="0"/>
                <a:cs typeface="Arial" pitchFamily="34" charset="0"/>
              </a:rPr>
              <a:t> преместила у другу школу обавестити</a:t>
            </a:r>
            <a:r>
              <a:rPr lang="sr-Cyrl-RS" sz="2900" b="1" dirty="0">
                <a:latin typeface="Arial" pitchFamily="34" charset="0"/>
                <a:cs typeface="Arial" pitchFamily="34" charset="0"/>
              </a:rPr>
              <a:t>ће</a:t>
            </a:r>
            <a:r>
              <a:rPr lang="vi-VN" sz="2900" b="1" dirty="0">
                <a:latin typeface="Arial" pitchFamily="34" charset="0"/>
                <a:cs typeface="Arial" pitchFamily="34" charset="0"/>
              </a:rPr>
              <a:t> </a:t>
            </a:r>
            <a:r>
              <a:rPr lang="sr-Cyrl-RS" sz="2900" b="1" dirty="0">
                <a:latin typeface="Arial" pitchFamily="34" charset="0"/>
                <a:cs typeface="Arial" pitchFamily="34" charset="0"/>
              </a:rPr>
              <a:t>надлежну установу социјалне заштите</a:t>
            </a:r>
            <a:r>
              <a:rPr lang="vi-VN" sz="2900" b="1" dirty="0">
                <a:latin typeface="Arial" pitchFamily="34" charset="0"/>
                <a:cs typeface="Arial" pitchFamily="34" charset="0"/>
              </a:rPr>
              <a:t> да се укључи у поступак </a:t>
            </a:r>
            <a:endParaRPr lang="en-US" sz="2900" b="1" dirty="0">
              <a:latin typeface="Arial" pitchFamily="34" charset="0"/>
              <a:cs typeface="Arial" pitchFamily="34" charset="0"/>
            </a:endParaRPr>
          </a:p>
          <a:p>
            <a:pPr>
              <a:buNone/>
            </a:pPr>
            <a:r>
              <a:rPr lang="en-US" sz="2900" b="1" dirty="0">
                <a:latin typeface="Arial" pitchFamily="34" charset="0"/>
                <a:cs typeface="Arial" pitchFamily="34" charset="0"/>
              </a:rPr>
              <a:t> </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16</a:t>
            </a:fld>
            <a:endParaRPr lang="en-US"/>
          </a:p>
        </p:txBody>
      </p:sp>
      <p:sp>
        <p:nvSpPr>
          <p:cNvPr id="5" name="Title 4"/>
          <p:cNvSpPr>
            <a:spLocks noGrp="1"/>
          </p:cNvSpPr>
          <p:nvPr>
            <p:ph type="title"/>
          </p:nvPr>
        </p:nvSpPr>
        <p:spPr>
          <a:xfrm>
            <a:off x="714348" y="274638"/>
            <a:ext cx="7972452" cy="1143000"/>
          </a:xfrm>
        </p:spPr>
        <p:txBody>
          <a:bodyPr>
            <a:noAutofit/>
          </a:bodyPr>
          <a:lstStyle/>
          <a:p>
            <a:r>
              <a:rPr lang="vi-VN" sz="1800" dirty="0">
                <a:solidFill>
                  <a:srgbClr val="C00000"/>
                </a:solidFill>
                <a:latin typeface="Arial" pitchFamily="34" charset="0"/>
                <a:cs typeface="Arial" pitchFamily="34" charset="0"/>
              </a:rPr>
              <a:t>На који начин се извршава васпитно-дисциплинска мера премештај</a:t>
            </a:r>
            <a:r>
              <a:rPr lang="sr-Cyrl-RS" sz="1800" dirty="0">
                <a:solidFill>
                  <a:srgbClr val="C00000"/>
                </a:solidFill>
                <a:latin typeface="Arial" pitchFamily="34" charset="0"/>
                <a:cs typeface="Arial" pitchFamily="34" charset="0"/>
              </a:rPr>
              <a:t>а</a:t>
            </a:r>
            <a:r>
              <a:rPr lang="vi-VN" sz="1800" dirty="0">
                <a:solidFill>
                  <a:srgbClr val="C00000"/>
                </a:solidFill>
                <a:latin typeface="Arial" pitchFamily="34" charset="0"/>
                <a:cs typeface="Arial" pitchFamily="34" charset="0"/>
              </a:rPr>
              <a:t> ученика од петог до осмог разреда у другу основну школу,</a:t>
            </a:r>
            <a:r>
              <a:rPr lang="sr-Cyrl-RS" sz="1800" dirty="0">
                <a:solidFill>
                  <a:srgbClr val="C00000"/>
                </a:solidFill>
                <a:latin typeface="Arial" pitchFamily="34" charset="0"/>
                <a:cs typeface="Arial" pitchFamily="34" charset="0"/>
              </a:rPr>
              <a:t> о којој је обавештен родитељ, ако </a:t>
            </a:r>
            <a:r>
              <a:rPr lang="vi-VN" sz="1800" dirty="0">
                <a:solidFill>
                  <a:srgbClr val="C00000"/>
                </a:solidFill>
                <a:latin typeface="Arial" pitchFamily="34" charset="0"/>
                <a:cs typeface="Arial" pitchFamily="34" charset="0"/>
              </a:rPr>
              <a:t>ученик и даље долази у школу и наставља са недоличним понашањем према друг</a:t>
            </a:r>
            <a:r>
              <a:rPr lang="sr-Cyrl-RS" sz="1800" dirty="0">
                <a:solidFill>
                  <a:srgbClr val="C00000"/>
                </a:solidFill>
                <a:latin typeface="Arial" pitchFamily="34" charset="0"/>
                <a:cs typeface="Arial" pitchFamily="34" charset="0"/>
              </a:rPr>
              <a:t>им ученицима</a:t>
            </a:r>
            <a:r>
              <a:rPr lang="vi-VN" sz="1800" dirty="0">
                <a:solidFill>
                  <a:srgbClr val="C00000"/>
                </a:solidFill>
                <a:latin typeface="Arial" pitchFamily="34" charset="0"/>
                <a:cs typeface="Arial" pitchFamily="34" charset="0"/>
              </a:rPr>
              <a:t> </a:t>
            </a:r>
            <a:endParaRPr lang="en-US" sz="1800" dirty="0">
              <a:solidFill>
                <a:srgbClr val="C00000"/>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071546"/>
            <a:ext cx="8229600" cy="4929222"/>
          </a:xfrm>
        </p:spPr>
        <p:txBody>
          <a:bodyPr>
            <a:normAutofit fontScale="32500" lnSpcReduction="20000"/>
          </a:bodyPr>
          <a:lstStyle/>
          <a:p>
            <a:endParaRPr lang="en-US" sz="6400" b="1" dirty="0">
              <a:latin typeface="Arial" pitchFamily="34" charset="0"/>
              <a:cs typeface="Arial" pitchFamily="34" charset="0"/>
            </a:endParaRPr>
          </a:p>
          <a:p>
            <a:r>
              <a:rPr lang="sr-Cyrl-RS" sz="5500" b="1" dirty="0">
                <a:latin typeface="Arial" pitchFamily="34" charset="0"/>
                <a:cs typeface="Arial" pitchFamily="34" charset="0"/>
              </a:rPr>
              <a:t>школа, упоредо са изрицањем васпитне, односно васпитно-дициплинске мере, </a:t>
            </a:r>
            <a:r>
              <a:rPr lang="sr-Cyrl-RS" sz="5500" b="1" u="sng" dirty="0">
                <a:latin typeface="Arial" pitchFamily="34" charset="0"/>
                <a:cs typeface="Arial" pitchFamily="34" charset="0"/>
              </a:rPr>
              <a:t>одређује ученику и обавезу обављања друштвено корисног, односно хуманитарног рада </a:t>
            </a:r>
            <a:r>
              <a:rPr lang="sr-Cyrl-RS" sz="5500" b="1" dirty="0">
                <a:latin typeface="Arial" pitchFamily="34" charset="0"/>
                <a:cs typeface="Arial" pitchFamily="34" charset="0"/>
              </a:rPr>
              <a:t>који се одвија у просторијама школе или ван просторија школе под надзором наставника, односно стручног сарадника</a:t>
            </a:r>
            <a:endParaRPr lang="en-US" sz="5500" b="1" dirty="0">
              <a:latin typeface="Arial" pitchFamily="34" charset="0"/>
              <a:cs typeface="Arial" pitchFamily="34" charset="0"/>
            </a:endParaRPr>
          </a:p>
          <a:p>
            <a:endParaRPr lang="sr-Cyrl-RS" sz="5500" b="1" dirty="0">
              <a:latin typeface="Arial" pitchFamily="34" charset="0"/>
              <a:cs typeface="Arial" pitchFamily="34" charset="0"/>
            </a:endParaRPr>
          </a:p>
          <a:p>
            <a:r>
              <a:rPr lang="sr-Cyrl-RS" sz="5500" b="1" dirty="0">
                <a:latin typeface="Arial" pitchFamily="34" charset="0"/>
                <a:cs typeface="Arial" pitchFamily="34" charset="0"/>
              </a:rPr>
              <a:t>овакав рад установа одређује ученику у складу са тежином учињене повреде, водећи рачуна о психофизичкој и здравственој способности, узрасту и достојанству ученика, о чему је дужна да одмах обавести родитеља, односно другог законског заступника</a:t>
            </a:r>
          </a:p>
          <a:p>
            <a:pPr>
              <a:buNone/>
            </a:pPr>
            <a:endParaRPr lang="sr-Cyrl-RS" sz="5500" b="1" dirty="0">
              <a:latin typeface="Arial" pitchFamily="34" charset="0"/>
              <a:cs typeface="Arial" pitchFamily="34" charset="0"/>
            </a:endParaRPr>
          </a:p>
          <a:p>
            <a:r>
              <a:rPr lang="sr-Cyrl-RS" sz="5500" b="1" dirty="0">
                <a:latin typeface="Arial" pitchFamily="34" charset="0"/>
                <a:cs typeface="Arial" pitchFamily="34" charset="0"/>
              </a:rPr>
              <a:t>ближе услове о начину, садржају, дужини, месту и времену обављања и другим питањима од значаја за обављање друштвено корисног, односно хуманитарног рада, прописује министар</a:t>
            </a:r>
            <a:endParaRPr lang="en-US" sz="5500" b="1" dirty="0">
              <a:latin typeface="Arial" pitchFamily="34" charset="0"/>
              <a:cs typeface="Arial" pitchFamily="34" charset="0"/>
            </a:endParaRPr>
          </a:p>
          <a:p>
            <a:endParaRPr lang="sr-Cyrl-RS" sz="7200" b="1" dirty="0">
              <a:latin typeface="Arial" pitchFamily="34" charset="0"/>
              <a:cs typeface="Arial" pitchFamily="34" charset="0"/>
            </a:endParaRPr>
          </a:p>
          <a:p>
            <a:endParaRPr lang="en-US" sz="6400" b="1" dirty="0">
              <a:latin typeface="Arial" pitchFamily="34" charset="0"/>
              <a:cs typeface="Arial" pitchFamily="34" charset="0"/>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17</a:t>
            </a:fld>
            <a:endParaRPr lang="en-US"/>
          </a:p>
        </p:txBody>
      </p:sp>
      <p:sp>
        <p:nvSpPr>
          <p:cNvPr id="5" name="Title 4"/>
          <p:cNvSpPr>
            <a:spLocks noGrp="1"/>
          </p:cNvSpPr>
          <p:nvPr>
            <p:ph type="title"/>
          </p:nvPr>
        </p:nvSpPr>
        <p:spPr>
          <a:xfrm>
            <a:off x="428596" y="214290"/>
            <a:ext cx="8229600" cy="928710"/>
          </a:xfrm>
        </p:spPr>
        <p:txBody>
          <a:bodyPr>
            <a:normAutofit/>
          </a:bodyPr>
          <a:lstStyle/>
          <a:p>
            <a:pPr algn="ctr"/>
            <a:r>
              <a:rPr lang="sr-Cyrl-RS" sz="2000" dirty="0">
                <a:solidFill>
                  <a:schemeClr val="accent1">
                    <a:lumMod val="75000"/>
                  </a:schemeClr>
                </a:solidFill>
                <a:latin typeface="Arial" pitchFamily="34" charset="0"/>
                <a:cs typeface="Arial" pitchFamily="34" charset="0"/>
              </a:rPr>
              <a:t>друштвено користан, односно хуманитаран рад</a:t>
            </a:r>
            <a:endParaRPr lang="en-US" sz="2000" dirty="0">
              <a:solidFill>
                <a:schemeClr val="accent1">
                  <a:lumMod val="75000"/>
                </a:schemeClr>
              </a:solidFill>
            </a:endParaRPr>
          </a:p>
        </p:txBody>
      </p:sp>
      <p:sp>
        <p:nvSpPr>
          <p:cNvPr id="6" name="Rectangle 5"/>
          <p:cNvSpPr/>
          <p:nvPr/>
        </p:nvSpPr>
        <p:spPr>
          <a:xfrm>
            <a:off x="1000100" y="5143512"/>
            <a:ext cx="7786742" cy="700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RS" sz="1600" b="1" dirty="0">
                <a:latin typeface="Arial" pitchFamily="34" charset="0"/>
                <a:cs typeface="Arial" pitchFamily="34" charset="0"/>
              </a:rPr>
              <a:t>Да ли школа може, до доношења акта од стране министра о ДК И ХР, по сопстевној процени да одреди наведени рад?</a:t>
            </a: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1428736"/>
            <a:ext cx="8229600" cy="4572032"/>
          </a:xfrm>
        </p:spPr>
        <p:txBody>
          <a:bodyPr>
            <a:normAutofit/>
          </a:bodyPr>
          <a:lstStyle/>
          <a:p>
            <a:pPr lvl="0"/>
            <a:r>
              <a:rPr lang="sr-Cyrl-CS" sz="1800" b="1" dirty="0">
                <a:solidFill>
                  <a:schemeClr val="accent1">
                    <a:lumMod val="75000"/>
                  </a:schemeClr>
                </a:solidFill>
                <a:latin typeface="Arial" pitchFamily="34" charset="0"/>
                <a:cs typeface="Arial" pitchFamily="34" charset="0"/>
              </a:rPr>
              <a:t>Закон о основама система образовања и васпитања (даље: Нови Закон)</a:t>
            </a:r>
          </a:p>
          <a:p>
            <a:pPr lvl="0"/>
            <a:endParaRPr lang="sr-Cyrl-CS" sz="1800" b="1" dirty="0">
              <a:solidFill>
                <a:schemeClr val="bg2">
                  <a:lumMod val="25000"/>
                </a:schemeClr>
              </a:solidFill>
              <a:latin typeface="Arial" pitchFamily="34" charset="0"/>
              <a:cs typeface="Arial" pitchFamily="34" charset="0"/>
            </a:endParaRPr>
          </a:p>
          <a:p>
            <a:pPr lvl="0"/>
            <a:r>
              <a:rPr lang="sr-Cyrl-CS" sz="1800" b="1" dirty="0">
                <a:latin typeface="Arial" pitchFamily="34" charset="0"/>
                <a:cs typeface="Arial" pitchFamily="34" charset="0"/>
              </a:rPr>
              <a:t>објављен у „Службеном гласнику РС“, број 88/2017 и ступио на снагу </a:t>
            </a:r>
            <a:r>
              <a:rPr lang="sr-Cyrl-CS" sz="1800" b="1" u="sng" dirty="0">
                <a:latin typeface="Arial" pitchFamily="34" charset="0"/>
                <a:cs typeface="Arial" pitchFamily="34" charset="0"/>
              </a:rPr>
              <a:t>7. октобра 2017. године</a:t>
            </a:r>
          </a:p>
          <a:p>
            <a:pPr lvl="0"/>
            <a:endParaRPr lang="sr-Cyrl-CS" sz="1800" b="1" u="sng" dirty="0">
              <a:latin typeface="Arial" pitchFamily="34" charset="0"/>
              <a:cs typeface="Arial" pitchFamily="34" charset="0"/>
            </a:endParaRPr>
          </a:p>
          <a:p>
            <a:r>
              <a:rPr lang="sr-Cyrl-RS" sz="1800" b="1" dirty="0">
                <a:solidFill>
                  <a:schemeClr val="accent1">
                    <a:lumMod val="75000"/>
                  </a:schemeClr>
                </a:solidFill>
                <a:latin typeface="Arial" pitchFamily="34" charset="0"/>
                <a:cs typeface="Arial" pitchFamily="34" charset="0"/>
              </a:rPr>
              <a:t>Закон о изменама и допунама Закона о основном образовању и васпитању ("Сл. гласник РС", број 101/2017)</a:t>
            </a:r>
          </a:p>
          <a:p>
            <a:r>
              <a:rPr lang="sr-Cyrl-RS" sz="1800" b="1" dirty="0">
                <a:solidFill>
                  <a:schemeClr val="accent1">
                    <a:lumMod val="75000"/>
                  </a:schemeClr>
                </a:solidFill>
                <a:latin typeface="Arial" pitchFamily="34" charset="0"/>
                <a:cs typeface="Arial" pitchFamily="34" charset="0"/>
              </a:rPr>
              <a:t>Закон о изменама и допунама Закона о средњем образовању и васпитању ("Сл. гласник РС", број 101/2017)</a:t>
            </a:r>
          </a:p>
          <a:p>
            <a:endParaRPr lang="sr-Cyrl-RS" sz="1800" b="1" dirty="0">
              <a:solidFill>
                <a:schemeClr val="bg2">
                  <a:lumMod val="25000"/>
                </a:schemeClr>
              </a:solidFill>
              <a:latin typeface="Arial" pitchFamily="34" charset="0"/>
              <a:cs typeface="Arial" pitchFamily="34" charset="0"/>
            </a:endParaRPr>
          </a:p>
          <a:p>
            <a:r>
              <a:rPr lang="sr-Cyrl-RS" sz="1800" b="1" dirty="0">
                <a:latin typeface="Arial" pitchFamily="34" charset="0"/>
                <a:cs typeface="Arial" pitchFamily="34" charset="0"/>
              </a:rPr>
              <a:t>ступили на снагу </a:t>
            </a:r>
            <a:r>
              <a:rPr lang="sr-Cyrl-RS" sz="1800" b="1" u="sng" dirty="0">
                <a:latin typeface="Arial" pitchFamily="34" charset="0"/>
                <a:cs typeface="Arial" pitchFamily="34" charset="0"/>
              </a:rPr>
              <a:t>18. новембра 2017. године</a:t>
            </a:r>
          </a:p>
          <a:p>
            <a:endParaRPr lang="sr-Cyrl-RS" sz="1800" b="1" dirty="0">
              <a:latin typeface="Arial" pitchFamily="34" charset="0"/>
              <a:cs typeface="Arial" pitchFamily="34" charset="0"/>
            </a:endParaRPr>
          </a:p>
          <a:p>
            <a:endParaRPr lang="en-US" sz="1800" b="1" dirty="0">
              <a:latin typeface="Arial" pitchFamily="34" charset="0"/>
              <a:cs typeface="Arial" pitchFamily="34" charset="0"/>
            </a:endParaRPr>
          </a:p>
          <a:p>
            <a:pPr lvl="0"/>
            <a:endParaRPr lang="sr-Cyrl-CS" sz="1800" b="1" u="sng" dirty="0">
              <a:latin typeface="Arial" pitchFamily="34" charset="0"/>
              <a:cs typeface="Arial" pitchFamily="34" charset="0"/>
            </a:endParaRPr>
          </a:p>
          <a:p>
            <a:pPr lvl="0"/>
            <a:endParaRPr lang="sr-Cyrl-CS" sz="1800" b="1" u="sng" dirty="0">
              <a:latin typeface="Arial" pitchFamily="34" charset="0"/>
              <a:cs typeface="Arial" pitchFamily="34" charset="0"/>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2</a:t>
            </a:fld>
            <a:endParaRPr lang="en-US"/>
          </a:p>
        </p:txBody>
      </p:sp>
      <p:sp>
        <p:nvSpPr>
          <p:cNvPr id="5" name="Title 4"/>
          <p:cNvSpPr>
            <a:spLocks noGrp="1"/>
          </p:cNvSpPr>
          <p:nvPr>
            <p:ph type="title"/>
          </p:nvPr>
        </p:nvSpPr>
        <p:spPr>
          <a:xfrm>
            <a:off x="500034" y="642918"/>
            <a:ext cx="8229600" cy="571504"/>
          </a:xfrm>
        </p:spPr>
        <p:txBody>
          <a:bodyPr>
            <a:normAutofit fontScale="90000"/>
          </a:bodyPr>
          <a:lstStyle/>
          <a:p>
            <a:pPr algn="ctr"/>
            <a:r>
              <a:rPr lang="sr-Cyrl-CS" sz="2700" dirty="0">
                <a:solidFill>
                  <a:schemeClr val="accent1">
                    <a:lumMod val="75000"/>
                  </a:schemeClr>
                </a:solidFill>
                <a:latin typeface="Arial" pitchFamily="34" charset="0"/>
                <a:cs typeface="Arial" pitchFamily="34" charset="0"/>
              </a:rPr>
              <a:t>нови з</a:t>
            </a:r>
            <a:r>
              <a:rPr lang="sr-Cyrl-RS" sz="2700" dirty="0">
                <a:solidFill>
                  <a:schemeClr val="accent1">
                    <a:lumMod val="75000"/>
                  </a:schemeClr>
                </a:solidFill>
                <a:latin typeface="Arial" pitchFamily="34" charset="0"/>
                <a:cs typeface="Arial" pitchFamily="34" charset="0"/>
              </a:rPr>
              <a:t>аконски прописи</a:t>
            </a:r>
            <a:r>
              <a:rPr lang="en-US" dirty="0">
                <a:solidFill>
                  <a:schemeClr val="accent1">
                    <a:lumMod val="75000"/>
                  </a:schemeClr>
                </a:solidFill>
              </a:rPr>
              <a:t/>
            </a:r>
            <a:br>
              <a:rPr lang="en-US" dirty="0">
                <a:solidFill>
                  <a:schemeClr val="accent1">
                    <a:lumMod val="75000"/>
                  </a:schemeClr>
                </a:solidFill>
              </a:rPr>
            </a:br>
            <a:endParaRPr lang="en-US" dirty="0">
              <a:solidFill>
                <a:schemeClr val="accent1">
                  <a:lumMod val="75000"/>
                </a:schemeClr>
              </a:solidFill>
            </a:endParaRP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071679"/>
            <a:ext cx="8229600" cy="3357586"/>
          </a:xfrm>
        </p:spPr>
        <p:txBody>
          <a:bodyPr/>
          <a:lstStyle/>
          <a:p>
            <a:pPr algn="ctr">
              <a:buNone/>
            </a:pPr>
            <a:r>
              <a:rPr lang="sr-Cyrl-RS" sz="2800" b="1" dirty="0">
                <a:solidFill>
                  <a:schemeClr val="accent1">
                    <a:lumMod val="75000"/>
                  </a:schemeClr>
                </a:solidFill>
                <a:latin typeface="Arial" pitchFamily="34" charset="0"/>
                <a:cs typeface="Arial" pitchFamily="34" charset="0"/>
              </a:rPr>
              <a:t>ПРАВА, ОБАВЕЗЕ И</a:t>
            </a:r>
          </a:p>
          <a:p>
            <a:pPr algn="ctr">
              <a:buNone/>
            </a:pPr>
            <a:r>
              <a:rPr lang="sr-Cyrl-RS" sz="2800" b="1" dirty="0">
                <a:solidFill>
                  <a:schemeClr val="accent1">
                    <a:lumMod val="75000"/>
                  </a:schemeClr>
                </a:solidFill>
                <a:latin typeface="Arial" pitchFamily="34" charset="0"/>
                <a:cs typeface="Arial" pitchFamily="34" charset="0"/>
              </a:rPr>
              <a:t> ОДГОВОРНОСТ УЧЕНИКА</a:t>
            </a:r>
          </a:p>
          <a:p>
            <a:pPr algn="ctr">
              <a:buNone/>
            </a:pPr>
            <a:endParaRPr lang="sr-Cyrl-RS" sz="3600" b="1" dirty="0">
              <a:solidFill>
                <a:schemeClr val="accent1">
                  <a:lumMod val="75000"/>
                </a:schemeClr>
              </a:solidFill>
              <a:latin typeface="Arial" pitchFamily="34" charset="0"/>
              <a:cs typeface="Arial" pitchFamily="34" charset="0"/>
            </a:endParaRPr>
          </a:p>
          <a:p>
            <a:pPr algn="ctr"/>
            <a:r>
              <a:rPr lang="sr-Cyrl-RS" sz="2000" b="1" dirty="0">
                <a:latin typeface="Arial" pitchFamily="34" charset="0"/>
                <a:cs typeface="Arial" pitchFamily="34" charset="0"/>
              </a:rPr>
              <a:t>оцењивање</a:t>
            </a:r>
          </a:p>
          <a:p>
            <a:pPr algn="ctr"/>
            <a:r>
              <a:rPr lang="sr-Cyrl-RS" sz="2000" b="1" dirty="0">
                <a:latin typeface="Arial" pitchFamily="34" charset="0"/>
                <a:cs typeface="Arial" pitchFamily="34" charset="0"/>
              </a:rPr>
              <a:t> дисциплинска одговорност</a:t>
            </a:r>
            <a:endParaRPr lang="en-US" sz="2000" b="1"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3</a:t>
            </a:fld>
            <a:endParaRPr lang="en-US"/>
          </a:p>
        </p:txBody>
      </p:sp>
      <p:sp>
        <p:nvSpPr>
          <p:cNvPr id="5" name="Title 4"/>
          <p:cNvSpPr>
            <a:spLocks noGrp="1"/>
          </p:cNvSpPr>
          <p:nvPr>
            <p:ph type="title"/>
          </p:nvPr>
        </p:nvSpPr>
        <p:spPr/>
        <p:txBody>
          <a:bodyPr/>
          <a:lstStyle/>
          <a:p>
            <a:endParaRPr lang="en-US"/>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2214554"/>
            <a:ext cx="8229600" cy="3357586"/>
          </a:xfrm>
        </p:spPr>
        <p:txBody>
          <a:bodyPr>
            <a:normAutofit/>
          </a:bodyPr>
          <a:lstStyle/>
          <a:p>
            <a:r>
              <a:rPr lang="sr-Cyrl-RS" sz="1800" b="1" dirty="0">
                <a:latin typeface="Arial" pitchFamily="34" charset="0"/>
                <a:cs typeface="Arial" pitchFamily="34" charset="0"/>
              </a:rPr>
              <a:t>ученику другог и трећег разреда основног образовања и васпитања који </a:t>
            </a:r>
            <a:r>
              <a:rPr lang="sr-Cyrl-RS" sz="1800" b="1" u="sng" dirty="0">
                <a:latin typeface="Arial" pitchFamily="34" charset="0"/>
                <a:cs typeface="Arial" pitchFamily="34" charset="0"/>
              </a:rPr>
              <a:t>на крају првог полугодишта има недовољне оцене </a:t>
            </a:r>
            <a:r>
              <a:rPr lang="sr-Cyrl-RS" sz="1800" b="1" dirty="0">
                <a:latin typeface="Arial" pitchFamily="34" charset="0"/>
                <a:cs typeface="Arial" pitchFamily="34" charset="0"/>
              </a:rPr>
              <a:t>организује се појачан образовно-васпитни рад у току другог полугодишта, о чему наставник води посебну евиденцију</a:t>
            </a:r>
          </a:p>
          <a:p>
            <a:pPr>
              <a:buNone/>
            </a:pPr>
            <a:endParaRPr lang="sr-Cyrl-RS" sz="1800" b="1" dirty="0">
              <a:latin typeface="Arial" pitchFamily="34" charset="0"/>
              <a:cs typeface="Arial" pitchFamily="34" charset="0"/>
            </a:endParaRPr>
          </a:p>
          <a:p>
            <a:r>
              <a:rPr lang="sr-Cyrl-RS" sz="1800" b="1" dirty="0">
                <a:latin typeface="Arial" pitchFamily="34" charset="0"/>
                <a:cs typeface="Arial" pitchFamily="34" charset="0"/>
              </a:rPr>
              <a:t>ученику који на крају другог полугодишта има недовољне оцене, преводи се у наредни разред на основу одлуке одељењског већа, тј. више не постоји могућност која је била прописана одредбама раније важећег Закона, да на изричити захтев родитеља, односно старатеља, ученик понавља разред</a:t>
            </a:r>
            <a:endParaRPr lang="en-US" sz="1800" b="1" dirty="0">
              <a:latin typeface="Arial" pitchFamily="34" charset="0"/>
              <a:cs typeface="Arial" pitchFamily="34" charset="0"/>
            </a:endParaRPr>
          </a:p>
          <a:p>
            <a:endParaRPr lang="en-US" sz="1800"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4</a:t>
            </a:fld>
            <a:endParaRPr lang="en-US"/>
          </a:p>
        </p:txBody>
      </p:sp>
      <p:sp>
        <p:nvSpPr>
          <p:cNvPr id="5" name="Title 4"/>
          <p:cNvSpPr>
            <a:spLocks noGrp="1"/>
          </p:cNvSpPr>
          <p:nvPr>
            <p:ph type="title"/>
          </p:nvPr>
        </p:nvSpPr>
        <p:spPr>
          <a:xfrm>
            <a:off x="642910" y="500042"/>
            <a:ext cx="7858180" cy="1143000"/>
          </a:xfrm>
        </p:spPr>
        <p:txBody>
          <a:bodyPr>
            <a:normAutofit fontScale="90000"/>
          </a:bodyPr>
          <a:lstStyle/>
          <a:p>
            <a:pPr algn="ctr"/>
            <a:r>
              <a:rPr lang="sr-Cyrl-RS" sz="2400" dirty="0">
                <a:solidFill>
                  <a:schemeClr val="tx1"/>
                </a:solidFill>
                <a:latin typeface="Arial" pitchFamily="34" charset="0"/>
                <a:cs typeface="Arial" pitchFamily="34" charset="0"/>
              </a:rPr>
              <a:t/>
            </a:r>
            <a:br>
              <a:rPr lang="sr-Cyrl-RS" sz="2400" dirty="0">
                <a:solidFill>
                  <a:schemeClr val="tx1"/>
                </a:solidFill>
                <a:latin typeface="Arial" pitchFamily="34" charset="0"/>
                <a:cs typeface="Arial" pitchFamily="34" charset="0"/>
              </a:rPr>
            </a:br>
            <a:r>
              <a:rPr lang="sr-Cyrl-RS" sz="2700" dirty="0">
                <a:solidFill>
                  <a:schemeClr val="accent1">
                    <a:lumMod val="75000"/>
                  </a:schemeClr>
                </a:solidFill>
                <a:latin typeface="Arial" pitchFamily="34" charset="0"/>
                <a:cs typeface="Arial" pitchFamily="34" charset="0"/>
              </a:rPr>
              <a:t>оцењивање и напредовање ученика </a:t>
            </a:r>
            <a:br>
              <a:rPr lang="sr-Cyrl-RS" sz="2700" dirty="0">
                <a:solidFill>
                  <a:schemeClr val="accent1">
                    <a:lumMod val="75000"/>
                  </a:schemeClr>
                </a:solidFill>
                <a:latin typeface="Arial" pitchFamily="34" charset="0"/>
                <a:cs typeface="Arial" pitchFamily="34" charset="0"/>
              </a:rPr>
            </a:br>
            <a:r>
              <a:rPr lang="sr-Cyrl-RS" sz="2700" dirty="0">
                <a:solidFill>
                  <a:schemeClr val="accent1">
                    <a:lumMod val="75000"/>
                  </a:schemeClr>
                </a:solidFill>
                <a:latin typeface="Arial" pitchFamily="34" charset="0"/>
                <a:cs typeface="Arial" pitchFamily="34" charset="0"/>
              </a:rPr>
              <a:t>другог и трећег разреда основне школе</a:t>
            </a:r>
            <a:r>
              <a:rPr lang="en-US" sz="2700" dirty="0">
                <a:solidFill>
                  <a:schemeClr val="bg2">
                    <a:lumMod val="25000"/>
                  </a:schemeClr>
                </a:solidFill>
                <a:latin typeface="Arial" pitchFamily="34" charset="0"/>
                <a:cs typeface="Arial" pitchFamily="34" charset="0"/>
              </a:rPr>
              <a:t/>
            </a:r>
            <a:br>
              <a:rPr lang="en-US" sz="2700" dirty="0">
                <a:solidFill>
                  <a:schemeClr val="bg2">
                    <a:lumMod val="25000"/>
                  </a:schemeClr>
                </a:solidFill>
                <a:latin typeface="Arial" pitchFamily="34" charset="0"/>
                <a:cs typeface="Arial" pitchFamily="34" charset="0"/>
              </a:rPr>
            </a:br>
            <a:r>
              <a:rPr lang="sr-Cyrl-RS" sz="2700" dirty="0">
                <a:solidFill>
                  <a:schemeClr val="bg2">
                    <a:lumMod val="25000"/>
                  </a:schemeClr>
                </a:solidFill>
                <a:latin typeface="Arial" pitchFamily="34" charset="0"/>
                <a:cs typeface="Arial" pitchFamily="34" charset="0"/>
              </a:rPr>
              <a:t/>
            </a:r>
            <a:br>
              <a:rPr lang="sr-Cyrl-RS" sz="2700" dirty="0">
                <a:solidFill>
                  <a:schemeClr val="bg2">
                    <a:lumMod val="25000"/>
                  </a:schemeClr>
                </a:solidFill>
                <a:latin typeface="Arial" pitchFamily="34" charset="0"/>
                <a:cs typeface="Arial" pitchFamily="34" charset="0"/>
              </a:rPr>
            </a:br>
            <a:r>
              <a:rPr lang="sr-Cyrl-RS" sz="2700" dirty="0">
                <a:solidFill>
                  <a:schemeClr val="bg2">
                    <a:lumMod val="25000"/>
                  </a:schemeClr>
                </a:solidFill>
                <a:latin typeface="Arial" pitchFamily="34" charset="0"/>
                <a:cs typeface="Arial" pitchFamily="34" charset="0"/>
              </a:rPr>
              <a:t> </a:t>
            </a:r>
            <a:endParaRPr lang="en-US" sz="2700" dirty="0">
              <a:solidFill>
                <a:schemeClr val="bg2">
                  <a:lumMod val="25000"/>
                </a:schemeClr>
              </a:solidFill>
              <a:latin typeface="Arial" pitchFamily="34" charset="0"/>
              <a:cs typeface="Arial" pitchFamily="34" charset="0"/>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142984"/>
            <a:ext cx="8229600" cy="4929222"/>
          </a:xfrm>
        </p:spPr>
        <p:txBody>
          <a:bodyPr>
            <a:normAutofit fontScale="70000" lnSpcReduction="20000"/>
          </a:bodyPr>
          <a:lstStyle/>
          <a:p>
            <a:r>
              <a:rPr lang="sr-Cyrl-RS" b="1" dirty="0">
                <a:latin typeface="Arial" pitchFamily="34" charset="0"/>
                <a:cs typeface="Arial" pitchFamily="34" charset="0"/>
              </a:rPr>
              <a:t>закључну оцену из предмета, на предлог предметног наставника, утврђује одељењско веће, али само његов део који чине наставници који предају ученику, а не као до сада – цело одељенско веће </a:t>
            </a:r>
          </a:p>
          <a:p>
            <a:endParaRPr lang="en-US" b="1" dirty="0">
              <a:latin typeface="Arial" pitchFamily="34" charset="0"/>
              <a:cs typeface="Arial" pitchFamily="34" charset="0"/>
            </a:endParaRPr>
          </a:p>
          <a:p>
            <a:r>
              <a:rPr lang="sr-Cyrl-RS" b="1" dirty="0">
                <a:latin typeface="Arial" pitchFamily="34" charset="0"/>
                <a:cs typeface="Arial" pitchFamily="34" charset="0"/>
              </a:rPr>
              <a:t>наставник разредне наставе, односно предметни наставник, у поступку предлагања закључне оцене </a:t>
            </a:r>
            <a:r>
              <a:rPr lang="sr-Cyrl-RS" b="1" u="sng" dirty="0">
                <a:latin typeface="Arial" pitchFamily="34" charset="0"/>
                <a:cs typeface="Arial" pitchFamily="34" charset="0"/>
              </a:rPr>
              <a:t>узима у обзир целокупно залагање и постигнућа ученика у току образовно-васпитног рада </a:t>
            </a:r>
            <a:r>
              <a:rPr lang="sr-Cyrl-RS" b="1" dirty="0">
                <a:latin typeface="Arial" pitchFamily="34" charset="0"/>
                <a:cs typeface="Arial" pitchFamily="34" charset="0"/>
              </a:rPr>
              <a:t>(успех ученика постигнут на такмичењима, награде, похвале и дипломе, наступе на културним и спортским манифестацијама у школи и ван школе, радове ученика објављене у школском листу и другим листовима и часописима, радове на изложбама, конкурсима и сл</a:t>
            </a:r>
            <a:r>
              <a:rPr lang="en-US" b="1" dirty="0">
                <a:latin typeface="Arial" pitchFamily="34" charset="0"/>
                <a:cs typeface="Arial" pitchFamily="34" charset="0"/>
              </a:rPr>
              <a:t>.</a:t>
            </a:r>
            <a:r>
              <a:rPr lang="sr-Cyrl-RS" b="1" dirty="0">
                <a:latin typeface="Arial" pitchFamily="34" charset="0"/>
                <a:cs typeface="Arial" pitchFamily="34" charset="0"/>
              </a:rPr>
              <a:t>)</a:t>
            </a:r>
          </a:p>
          <a:p>
            <a:endParaRPr lang="en-US" b="1" dirty="0">
              <a:latin typeface="Arial" pitchFamily="34" charset="0"/>
              <a:cs typeface="Arial" pitchFamily="34" charset="0"/>
            </a:endParaRPr>
          </a:p>
          <a:p>
            <a:r>
              <a:rPr lang="sr-Cyrl-RS" b="1" dirty="0">
                <a:latin typeface="Arial" pitchFamily="34" charset="0"/>
                <a:cs typeface="Arial" pitchFamily="34" charset="0"/>
              </a:rPr>
              <a:t>у оквиру општег успеха, </a:t>
            </a:r>
            <a:r>
              <a:rPr lang="sr-Cyrl-RS" b="1" u="sng" dirty="0">
                <a:latin typeface="Arial" pitchFamily="34" charset="0"/>
                <a:cs typeface="Arial" pitchFamily="34" charset="0"/>
              </a:rPr>
              <a:t>уводи се појам „неодовољан” успех, односно уколико ученик има више од две недовољне оцене, осим оцене из владања или није положио поправни испит, осим ученика другог и трећег разреда основне школе који се преводи у наредни разред, ученик није са успехом завршио разред</a:t>
            </a:r>
            <a:endParaRPr lang="en-US" b="1" u="sng" dirty="0">
              <a:latin typeface="Arial" pitchFamily="34" charset="0"/>
              <a:cs typeface="Arial" pitchFamily="34" charset="0"/>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5</a:t>
            </a:fld>
            <a:endParaRPr lang="en-US"/>
          </a:p>
        </p:txBody>
      </p:sp>
      <p:sp>
        <p:nvSpPr>
          <p:cNvPr id="5" name="Title 4"/>
          <p:cNvSpPr>
            <a:spLocks noGrp="1"/>
          </p:cNvSpPr>
          <p:nvPr>
            <p:ph type="title"/>
          </p:nvPr>
        </p:nvSpPr>
        <p:spPr>
          <a:xfrm>
            <a:off x="457200" y="274638"/>
            <a:ext cx="8229600" cy="796908"/>
          </a:xfrm>
        </p:spPr>
        <p:txBody>
          <a:bodyPr>
            <a:normAutofit/>
          </a:bodyPr>
          <a:lstStyle/>
          <a:p>
            <a:pPr algn="ctr"/>
            <a:r>
              <a:rPr lang="sr-Cyrl-CS" sz="2400" dirty="0">
                <a:solidFill>
                  <a:schemeClr val="accent1">
                    <a:lumMod val="75000"/>
                  </a:schemeClr>
                </a:solidFill>
                <a:latin typeface="Arial" pitchFamily="34" charset="0"/>
                <a:cs typeface="Arial" pitchFamily="34" charset="0"/>
              </a:rPr>
              <a:t>о</a:t>
            </a:r>
            <a:r>
              <a:rPr lang="sr-Cyrl-RS" sz="2400" dirty="0">
                <a:solidFill>
                  <a:schemeClr val="accent1">
                    <a:lumMod val="75000"/>
                  </a:schemeClr>
                </a:solidFill>
                <a:latin typeface="Arial" pitchFamily="34" charset="0"/>
                <a:cs typeface="Arial" pitchFamily="34" charset="0"/>
              </a:rPr>
              <a:t>цењивање у основној школи (новине)</a:t>
            </a:r>
            <a:endParaRPr lang="en-US" sz="2400" dirty="0">
              <a:solidFill>
                <a:schemeClr val="accent1">
                  <a:lumMod val="75000"/>
                </a:schemeClr>
              </a:solidFill>
              <a:latin typeface="Arial" pitchFamily="34" charset="0"/>
              <a:cs typeface="Arial" pitchFamily="34" charset="0"/>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643050"/>
            <a:ext cx="8229600" cy="4525963"/>
          </a:xfrm>
        </p:spPr>
        <p:txBody>
          <a:bodyPr>
            <a:normAutofit/>
          </a:bodyPr>
          <a:lstStyle/>
          <a:p>
            <a:r>
              <a:rPr lang="sr-Cyrl-RS" sz="2000" b="1" dirty="0">
                <a:latin typeface="Arial" pitchFamily="34" charset="0"/>
                <a:cs typeface="Arial" pitchFamily="34" charset="0"/>
              </a:rPr>
              <a:t>ученик се оцењује најмање четири пута у полугодишту (раније три пута), уколико је недељни фонд наставног предмета један час, ученик се оцењује најмање два пута у полугодишту</a:t>
            </a:r>
          </a:p>
          <a:p>
            <a:endParaRPr lang="sr-Cyrl-RS" sz="2000" b="1" dirty="0">
              <a:latin typeface="Arial" pitchFamily="34" charset="0"/>
              <a:cs typeface="Arial" pitchFamily="34" charset="0"/>
            </a:endParaRPr>
          </a:p>
          <a:p>
            <a:r>
              <a:rPr lang="sr-Cyrl-RS" sz="2000" b="1" dirty="0">
                <a:latin typeface="Arial" pitchFamily="34" charset="0"/>
                <a:cs typeface="Arial" pitchFamily="34" charset="0"/>
              </a:rPr>
              <a:t>у току школске године оцењивање је описно и бројчано и врши се на основу праћења напредовања ученика у савлађивању школског програма, а на основу исхода и стандарда постигнућа</a:t>
            </a:r>
          </a:p>
          <a:p>
            <a:endParaRPr lang="sr-Cyrl-RS" sz="2000" b="1" dirty="0">
              <a:latin typeface="Arial" pitchFamily="34" charset="0"/>
              <a:cs typeface="Arial" pitchFamily="34" charset="0"/>
            </a:endParaRPr>
          </a:p>
          <a:p>
            <a:r>
              <a:rPr lang="sr-Cyrl-RS" sz="2000" b="1" dirty="0">
                <a:latin typeface="Arial" pitchFamily="34" charset="0"/>
                <a:cs typeface="Arial" pitchFamily="34" charset="0"/>
              </a:rPr>
              <a:t>ученик који на крају школске године има прелазне оцене из сваког наставног предмета прелази у наредни разред</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6</a:t>
            </a:fld>
            <a:endParaRPr lang="en-US"/>
          </a:p>
        </p:txBody>
      </p:sp>
      <p:sp>
        <p:nvSpPr>
          <p:cNvPr id="5" name="Title 4"/>
          <p:cNvSpPr>
            <a:spLocks noGrp="1"/>
          </p:cNvSpPr>
          <p:nvPr>
            <p:ph type="title"/>
          </p:nvPr>
        </p:nvSpPr>
        <p:spPr/>
        <p:txBody>
          <a:bodyPr>
            <a:normAutofit/>
          </a:bodyPr>
          <a:lstStyle/>
          <a:p>
            <a:pPr algn="ctr"/>
            <a:r>
              <a:rPr lang="sr-Cyrl-CS" sz="2800" dirty="0">
                <a:solidFill>
                  <a:schemeClr val="accent1">
                    <a:lumMod val="75000"/>
                  </a:schemeClr>
                </a:solidFill>
                <a:latin typeface="Arial" pitchFamily="34" charset="0"/>
                <a:cs typeface="Arial" pitchFamily="34" charset="0"/>
              </a:rPr>
              <a:t>о</a:t>
            </a:r>
            <a:r>
              <a:rPr lang="sr-Cyrl-RS" sz="2800" dirty="0">
                <a:solidFill>
                  <a:schemeClr val="accent1">
                    <a:lumMod val="75000"/>
                  </a:schemeClr>
                </a:solidFill>
                <a:latin typeface="Arial" pitchFamily="34" charset="0"/>
                <a:cs typeface="Arial" pitchFamily="34" charset="0"/>
              </a:rPr>
              <a:t>цењивање у средњој школи (новине)</a:t>
            </a:r>
            <a:endParaRPr lang="en-US" sz="2800" dirty="0">
              <a:solidFill>
                <a:schemeClr val="accent1">
                  <a:lumMod val="75000"/>
                </a:schemeClr>
              </a:solidFill>
              <a:latin typeface="Arial" pitchFamily="34" charset="0"/>
              <a:cs typeface="Arial" pitchFamily="34" charset="0"/>
            </a:endParaRP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357298"/>
            <a:ext cx="8229600" cy="4525963"/>
          </a:xfrm>
        </p:spPr>
        <p:txBody>
          <a:bodyPr>
            <a:normAutofit fontScale="62500" lnSpcReduction="20000"/>
          </a:bodyPr>
          <a:lstStyle/>
          <a:p>
            <a:r>
              <a:rPr lang="sr-Cyrl-RS" sz="2900" b="1" dirty="0">
                <a:latin typeface="Arial" pitchFamily="34" charset="0"/>
                <a:cs typeface="Arial" pitchFamily="34" charset="0"/>
              </a:rPr>
              <a:t>општи успех се утврђује на следећи начин:</a:t>
            </a:r>
          </a:p>
          <a:p>
            <a:endParaRPr lang="en-US" sz="2900" b="1" dirty="0">
              <a:latin typeface="Arial" pitchFamily="34" charset="0"/>
              <a:cs typeface="Arial" pitchFamily="34" charset="0"/>
            </a:endParaRPr>
          </a:p>
          <a:p>
            <a:r>
              <a:rPr lang="sr-Cyrl-RS" sz="2900" b="1" dirty="0">
                <a:latin typeface="Arial" pitchFamily="34" charset="0"/>
                <a:cs typeface="Arial" pitchFamily="34" charset="0"/>
              </a:rPr>
              <a:t>за ученика основног образовања и васпитања на крају првог и другог полугодишта на основу аритметичке средине </a:t>
            </a:r>
            <a:r>
              <a:rPr lang="sr-Cyrl-RS" sz="2900" b="1" u="sng" dirty="0">
                <a:latin typeface="Arial" pitchFamily="34" charset="0"/>
                <a:cs typeface="Arial" pitchFamily="34" charset="0"/>
              </a:rPr>
              <a:t>закључних прелазних бројчаних оцена из обавезних предмета </a:t>
            </a:r>
            <a:r>
              <a:rPr lang="sr-Cyrl-RS" sz="2900" b="1" dirty="0">
                <a:latin typeface="Arial" pitchFamily="34" charset="0"/>
                <a:cs typeface="Arial" pitchFamily="34" charset="0"/>
              </a:rPr>
              <a:t>и оцене из владања, почев од шестог разреда</a:t>
            </a:r>
          </a:p>
          <a:p>
            <a:endParaRPr lang="en-US" sz="2900" b="1" dirty="0">
              <a:latin typeface="Arial" pitchFamily="34" charset="0"/>
              <a:cs typeface="Arial" pitchFamily="34" charset="0"/>
            </a:endParaRPr>
          </a:p>
          <a:p>
            <a:r>
              <a:rPr lang="sr-Cyrl-RS" sz="2900" b="1" dirty="0">
                <a:latin typeface="Arial" pitchFamily="34" charset="0"/>
                <a:cs typeface="Arial" pitchFamily="34" charset="0"/>
              </a:rPr>
              <a:t>за ученика средњег образовања и васпитања на крају првог и другог полугодишта на основу аритметичке средине </a:t>
            </a:r>
            <a:r>
              <a:rPr lang="sr-Cyrl-RS" sz="2900" b="1" u="sng" dirty="0">
                <a:latin typeface="Arial" pitchFamily="34" charset="0"/>
                <a:cs typeface="Arial" pitchFamily="34" charset="0"/>
              </a:rPr>
              <a:t>прелазних закључних бројчаних оцена из предмета </a:t>
            </a:r>
            <a:r>
              <a:rPr lang="sr-Cyrl-RS" sz="2900" b="1" dirty="0">
                <a:latin typeface="Arial" pitchFamily="34" charset="0"/>
                <a:cs typeface="Arial" pitchFamily="34" charset="0"/>
              </a:rPr>
              <a:t>и оцене из владања и </a:t>
            </a:r>
            <a:endParaRPr lang="en-US" sz="2900" b="1" dirty="0">
              <a:latin typeface="Arial" pitchFamily="34" charset="0"/>
              <a:cs typeface="Arial" pitchFamily="34" charset="0"/>
            </a:endParaRPr>
          </a:p>
          <a:p>
            <a:r>
              <a:rPr lang="sr-Cyrl-RS" sz="2900" b="1" dirty="0">
                <a:latin typeface="Arial" pitchFamily="34" charset="0"/>
                <a:cs typeface="Arial" pitchFamily="34" charset="0"/>
              </a:rPr>
              <a:t>утврђује се као: одличан, врло добар, добар, довољан и недовољан</a:t>
            </a:r>
            <a:endParaRPr lang="en-US" sz="2900" b="1" dirty="0">
              <a:latin typeface="Arial" pitchFamily="34" charset="0"/>
              <a:cs typeface="Arial" pitchFamily="34" charset="0"/>
            </a:endParaRPr>
          </a:p>
          <a:p>
            <a:r>
              <a:rPr lang="sr-Cyrl-RS" sz="2900" b="1" dirty="0">
                <a:latin typeface="Arial" pitchFamily="34" charset="0"/>
                <a:cs typeface="Arial" pitchFamily="34" charset="0"/>
              </a:rPr>
              <a:t>оцена недовољан (1) није прелазна оцена</a:t>
            </a:r>
          </a:p>
          <a:p>
            <a:endParaRPr lang="en-US" sz="2900" b="1" dirty="0">
              <a:latin typeface="Arial" pitchFamily="34" charset="0"/>
              <a:cs typeface="Arial" pitchFamily="34" charset="0"/>
            </a:endParaRPr>
          </a:p>
          <a:p>
            <a:r>
              <a:rPr lang="sr-Cyrl-RS" sz="2900" b="1" i="1" dirty="0">
                <a:latin typeface="Arial" pitchFamily="34" charset="0"/>
                <a:cs typeface="Arial" pitchFamily="34" charset="0"/>
              </a:rPr>
              <a:t>може се закључити да Нови Закон за утврђивање општег успеха ученика основног и средњег образовања и васпитања уводи термин </a:t>
            </a:r>
            <a:r>
              <a:rPr lang="sr-Cyrl-RS" sz="2900" b="1" i="1" u="sng" dirty="0">
                <a:latin typeface="Arial" pitchFamily="34" charset="0"/>
                <a:cs typeface="Arial" pitchFamily="34" charset="0"/>
              </a:rPr>
              <a:t> „прелазна бројчана оцена</a:t>
            </a:r>
            <a:r>
              <a:rPr lang="en-US" sz="3200" b="1" dirty="0"/>
              <a:t>ˮ</a:t>
            </a:r>
            <a:r>
              <a:rPr lang="en-US" sz="3200" b="1" i="1" dirty="0"/>
              <a:t> </a:t>
            </a:r>
            <a:r>
              <a:rPr lang="sr-Cyrl-RS" sz="2900" b="1" i="1" dirty="0">
                <a:latin typeface="Arial" pitchFamily="34" charset="0"/>
                <a:cs typeface="Arial" pitchFamily="34" charset="0"/>
              </a:rPr>
              <a:t>и општи успех </a:t>
            </a:r>
            <a:r>
              <a:rPr lang="sr-Cyrl-RS" sz="2900" b="1" i="1" u="sng" dirty="0">
                <a:latin typeface="Arial" pitchFamily="34" charset="0"/>
                <a:cs typeface="Arial" pitchFamily="34" charset="0"/>
              </a:rPr>
              <a:t>„неодовољан</a:t>
            </a:r>
            <a:r>
              <a:rPr lang="en-US" sz="2800" b="1" u="sng" dirty="0"/>
              <a:t>ˮ</a:t>
            </a:r>
            <a:r>
              <a:rPr lang="sr-Cyrl-RS" sz="2900" b="1" i="1" u="sng" dirty="0">
                <a:latin typeface="Arial" pitchFamily="34" charset="0"/>
                <a:cs typeface="Arial" pitchFamily="34" charset="0"/>
              </a:rPr>
              <a:t>.</a:t>
            </a:r>
            <a:endParaRPr lang="en-US" sz="2900" b="1" i="1" u="sng" dirty="0">
              <a:latin typeface="Arial" pitchFamily="34" charset="0"/>
              <a:cs typeface="Arial" pitchFamily="34" charset="0"/>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7</a:t>
            </a:fld>
            <a:endParaRPr lang="en-US"/>
          </a:p>
        </p:txBody>
      </p:sp>
      <p:sp>
        <p:nvSpPr>
          <p:cNvPr id="5" name="Title 4"/>
          <p:cNvSpPr>
            <a:spLocks noGrp="1"/>
          </p:cNvSpPr>
          <p:nvPr>
            <p:ph type="title"/>
          </p:nvPr>
        </p:nvSpPr>
        <p:spPr>
          <a:xfrm>
            <a:off x="457200" y="274638"/>
            <a:ext cx="8229600" cy="939784"/>
          </a:xfrm>
        </p:spPr>
        <p:txBody>
          <a:bodyPr>
            <a:normAutofit/>
          </a:bodyPr>
          <a:lstStyle/>
          <a:p>
            <a:pPr algn="ctr"/>
            <a:r>
              <a:rPr lang="sr-Cyrl-RS" sz="2400" dirty="0">
                <a:solidFill>
                  <a:schemeClr val="accent1">
                    <a:lumMod val="75000"/>
                  </a:schemeClr>
                </a:solidFill>
                <a:latin typeface="Arial" pitchFamily="34" charset="0"/>
                <a:cs typeface="Arial" pitchFamily="34" charset="0"/>
              </a:rPr>
              <a:t>општи успех</a:t>
            </a:r>
            <a:br>
              <a:rPr lang="sr-Cyrl-RS" sz="2400" dirty="0">
                <a:solidFill>
                  <a:schemeClr val="accent1">
                    <a:lumMod val="75000"/>
                  </a:schemeClr>
                </a:solidFill>
                <a:latin typeface="Arial" pitchFamily="34" charset="0"/>
                <a:cs typeface="Arial" pitchFamily="34" charset="0"/>
              </a:rPr>
            </a:br>
            <a:r>
              <a:rPr lang="sr-Cyrl-RS" sz="2400" dirty="0">
                <a:solidFill>
                  <a:schemeClr val="accent1">
                    <a:lumMod val="75000"/>
                  </a:schemeClr>
                </a:solidFill>
                <a:latin typeface="Arial" pitchFamily="34" charset="0"/>
                <a:cs typeface="Arial" pitchFamily="34" charset="0"/>
              </a:rPr>
              <a:t>у основном и средњем образовању и васпитању</a:t>
            </a:r>
            <a:endParaRPr lang="en-US" sz="2400" dirty="0">
              <a:solidFill>
                <a:schemeClr val="accent1">
                  <a:lumMod val="75000"/>
                </a:schemeClr>
              </a:solidFill>
              <a:latin typeface="Arial" pitchFamily="34" charset="0"/>
              <a:cs typeface="Arial" pitchFamily="34" charset="0"/>
            </a:endParaRP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643050"/>
            <a:ext cx="8229600" cy="4090812"/>
          </a:xfrm>
        </p:spPr>
        <p:txBody>
          <a:bodyPr>
            <a:normAutofit lnSpcReduction="10000"/>
          </a:bodyPr>
          <a:lstStyle/>
          <a:p>
            <a:pPr lvl="0"/>
            <a:r>
              <a:rPr lang="sr-Latn-RS" sz="1600" b="1" dirty="0">
                <a:latin typeface="Arial" pitchFamily="34" charset="0"/>
                <a:cs typeface="Arial" pitchFamily="34" charset="0"/>
              </a:rPr>
              <a:t>за ученика основне школе који има више од две недовољне оцене, осим оцене из владања, или који није положио поправни испит, осим ученика другог и трећег разреда основне школе, који се преводи у наредни разред, </a:t>
            </a:r>
            <a:r>
              <a:rPr lang="sr-Latn-RS" sz="1600" b="1" u="sng" dirty="0">
                <a:latin typeface="Arial" pitchFamily="34" charset="0"/>
                <a:cs typeface="Arial" pitchFamily="34" charset="0"/>
              </a:rPr>
              <a:t>општи успех се не утврђује</a:t>
            </a:r>
            <a:endParaRPr lang="sr-Cyrl-RS" sz="1600" b="1" u="sng" dirty="0">
              <a:latin typeface="Arial" pitchFamily="34" charset="0"/>
              <a:cs typeface="Arial" pitchFamily="34" charset="0"/>
            </a:endParaRPr>
          </a:p>
          <a:p>
            <a:pPr lvl="0"/>
            <a:endParaRPr lang="en-US" sz="1600" dirty="0">
              <a:latin typeface="Arial" pitchFamily="34" charset="0"/>
              <a:cs typeface="Arial" pitchFamily="34" charset="0"/>
            </a:endParaRPr>
          </a:p>
          <a:p>
            <a:pPr lvl="0"/>
            <a:r>
              <a:rPr lang="sr-Cyrl-RS" sz="1600" b="1" dirty="0">
                <a:latin typeface="Arial" pitchFamily="34" charset="0"/>
                <a:cs typeface="Arial" pitchFamily="34" charset="0"/>
              </a:rPr>
              <a:t>за ученика средње школе који има више од две недовољне оцене, осим оцене из владања, који није положио поправни испит, или је неоцењен из предмета, односно предмета који се оцењује описном оценом, </a:t>
            </a:r>
            <a:r>
              <a:rPr lang="sr-Cyrl-RS" sz="1600" b="1" u="sng" dirty="0">
                <a:latin typeface="Arial" pitchFamily="34" charset="0"/>
                <a:cs typeface="Arial" pitchFamily="34" charset="0"/>
              </a:rPr>
              <a:t>општи успех се не утврђује</a:t>
            </a:r>
          </a:p>
          <a:p>
            <a:pPr lvl="0"/>
            <a:endParaRPr lang="en-US" sz="1600" dirty="0">
              <a:latin typeface="Arial" pitchFamily="34" charset="0"/>
              <a:cs typeface="Arial" pitchFamily="34" charset="0"/>
            </a:endParaRPr>
          </a:p>
          <a:p>
            <a:pPr lvl="0"/>
            <a:r>
              <a:rPr lang="sr-Cyrl-RS" sz="1600" b="1" dirty="0">
                <a:latin typeface="Arial" pitchFamily="34" charset="0"/>
                <a:cs typeface="Arial" pitchFamily="34" charset="0"/>
              </a:rPr>
              <a:t>такав ученик није са успехом завршио разред</a:t>
            </a:r>
          </a:p>
          <a:p>
            <a:pPr lvl="0"/>
            <a:endParaRPr lang="en-US" sz="1600" dirty="0">
              <a:latin typeface="Arial" pitchFamily="34" charset="0"/>
              <a:cs typeface="Arial" pitchFamily="34" charset="0"/>
            </a:endParaRPr>
          </a:p>
          <a:p>
            <a:pPr lvl="0"/>
            <a:r>
              <a:rPr lang="sr-Cyrl-RS" sz="1600" b="1" dirty="0">
                <a:latin typeface="Arial" pitchFamily="34" charset="0"/>
                <a:cs typeface="Arial" pitchFamily="34" charset="0"/>
              </a:rPr>
              <a:t>у</a:t>
            </a:r>
            <a:r>
              <a:rPr lang="sr-Latn-RS" sz="1600" b="1" dirty="0">
                <a:latin typeface="Arial" pitchFamily="34" charset="0"/>
                <a:cs typeface="Arial" pitchFamily="34" charset="0"/>
              </a:rPr>
              <a:t> прописану евиденцију, коју води школа, матичну књигу и дневник рада, за таквог ученика, у поље општи успех, уписују се речи </a:t>
            </a:r>
            <a:r>
              <a:rPr lang="sr-Latn-RS" sz="1600" b="1" u="sng" dirty="0">
                <a:latin typeface="Arial" pitchFamily="34" charset="0"/>
                <a:cs typeface="Arial" pitchFamily="34" charset="0"/>
              </a:rPr>
              <a:t>„недовољан“</a:t>
            </a:r>
            <a:r>
              <a:rPr lang="sr-Latn-RS" sz="1600" b="1" dirty="0">
                <a:latin typeface="Arial" pitchFamily="34" charset="0"/>
                <a:cs typeface="Arial" pitchFamily="34" charset="0"/>
              </a:rPr>
              <a:t> што у наведеној  ситуацији значи да ученик није са успехом завршио разред</a:t>
            </a:r>
            <a:r>
              <a:rPr lang="sr-Latn-RS" sz="1600" dirty="0">
                <a:latin typeface="Arial" pitchFamily="34" charset="0"/>
                <a:cs typeface="Arial" pitchFamily="34" charset="0"/>
              </a:rPr>
              <a:t> </a:t>
            </a:r>
            <a:endParaRPr lang="en-US" sz="1600" dirty="0">
              <a:latin typeface="Arial" pitchFamily="34" charset="0"/>
              <a:cs typeface="Arial" pitchFamily="34" charset="0"/>
            </a:endParaRPr>
          </a:p>
          <a:p>
            <a:pPr>
              <a:buNone/>
            </a:pPr>
            <a:r>
              <a:rPr lang="en-US" sz="2000" dirty="0"/>
              <a:t> </a:t>
            </a:r>
          </a:p>
          <a:p>
            <a:endParaRPr lang="en-US" sz="2000" dirty="0"/>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8</a:t>
            </a:fld>
            <a:endParaRPr lang="en-US"/>
          </a:p>
        </p:txBody>
      </p:sp>
      <p:sp>
        <p:nvSpPr>
          <p:cNvPr id="5" name="Title 4"/>
          <p:cNvSpPr>
            <a:spLocks noGrp="1"/>
          </p:cNvSpPr>
          <p:nvPr>
            <p:ph type="title"/>
          </p:nvPr>
        </p:nvSpPr>
        <p:spPr>
          <a:xfrm>
            <a:off x="571472" y="357166"/>
            <a:ext cx="8229600" cy="1142984"/>
          </a:xfrm>
        </p:spPr>
        <p:txBody>
          <a:bodyPr>
            <a:noAutofit/>
          </a:bodyPr>
          <a:lstStyle/>
          <a:p>
            <a:pPr fontAlgn="base">
              <a:spcAft>
                <a:spcPct val="0"/>
              </a:spcAft>
            </a:pPr>
            <a:r>
              <a:rPr lang="sr-Cyrl-RS" sz="1800" dirty="0">
                <a:solidFill>
                  <a:srgbClr val="C00000"/>
                </a:solidFill>
                <a:latin typeface="Arial" pitchFamily="34" charset="0"/>
                <a:cs typeface="Arial" pitchFamily="34" charset="0"/>
              </a:rPr>
              <a:t>Да ли се утврђује општи успех за ученика основне и средње школе који има закључну оцену недовољан (1)  или је неоцењен?</a:t>
            </a:r>
            <a:r>
              <a:rPr lang="en-US" sz="1800" b="0" dirty="0">
                <a:solidFill>
                  <a:schemeClr val="tx1"/>
                </a:solidFill>
                <a:effectLst/>
                <a:latin typeface="Arial" pitchFamily="34" charset="0"/>
                <a:cs typeface="Arial" pitchFamily="34" charset="0"/>
              </a:rPr>
              <a:t/>
            </a:r>
            <a:br>
              <a:rPr lang="en-US" sz="1800" b="0" dirty="0">
                <a:solidFill>
                  <a:schemeClr val="tx1"/>
                </a:solidFill>
                <a:effectLst/>
                <a:latin typeface="Arial" pitchFamily="34" charset="0"/>
                <a:cs typeface="Arial" pitchFamily="34" charset="0"/>
              </a:rPr>
            </a:br>
            <a:r>
              <a:rPr lang="en-US" sz="1800" dirty="0"/>
              <a:t> </a:t>
            </a:r>
            <a:r>
              <a:rPr lang="en-US" sz="1800" dirty="0" err="1">
                <a:solidFill>
                  <a:srgbClr val="C00000"/>
                </a:solidFill>
                <a:latin typeface="Arial" pitchFamily="34" charset="0"/>
                <a:cs typeface="Arial" pitchFamily="34" charset="0"/>
              </a:rPr>
              <a:t>Шта</a:t>
            </a:r>
            <a:r>
              <a:rPr lang="en-US" sz="1800" dirty="0">
                <a:solidFill>
                  <a:srgbClr val="C00000"/>
                </a:solidFill>
                <a:latin typeface="Arial" pitchFamily="34" charset="0"/>
                <a:cs typeface="Arial" pitchFamily="34" charset="0"/>
              </a:rPr>
              <a:t> </a:t>
            </a:r>
            <a:r>
              <a:rPr lang="en-US" sz="1800" dirty="0" err="1">
                <a:solidFill>
                  <a:srgbClr val="C00000"/>
                </a:solidFill>
                <a:latin typeface="Arial" pitchFamily="34" charset="0"/>
                <a:cs typeface="Arial" pitchFamily="34" charset="0"/>
              </a:rPr>
              <a:t>се</a:t>
            </a:r>
            <a:r>
              <a:rPr lang="en-US" sz="1800" dirty="0">
                <a:solidFill>
                  <a:srgbClr val="C00000"/>
                </a:solidFill>
                <a:latin typeface="Arial" pitchFamily="34" charset="0"/>
                <a:cs typeface="Arial" pitchFamily="34" charset="0"/>
              </a:rPr>
              <a:t> </a:t>
            </a:r>
            <a:r>
              <a:rPr lang="en-US" sz="1800" dirty="0" err="1">
                <a:solidFill>
                  <a:srgbClr val="C00000"/>
                </a:solidFill>
                <a:latin typeface="Arial" pitchFamily="34" charset="0"/>
                <a:cs typeface="Arial" pitchFamily="34" charset="0"/>
              </a:rPr>
              <a:t>подразумева</a:t>
            </a:r>
            <a:r>
              <a:rPr lang="en-US" sz="1800" dirty="0">
                <a:solidFill>
                  <a:srgbClr val="C00000"/>
                </a:solidFill>
                <a:latin typeface="Arial" pitchFamily="34" charset="0"/>
                <a:cs typeface="Arial" pitchFamily="34" charset="0"/>
              </a:rPr>
              <a:t> </a:t>
            </a:r>
            <a:r>
              <a:rPr lang="en-US" sz="1800" dirty="0" err="1">
                <a:solidFill>
                  <a:srgbClr val="C00000"/>
                </a:solidFill>
                <a:latin typeface="Arial" pitchFamily="34" charset="0"/>
                <a:cs typeface="Arial" pitchFamily="34" charset="0"/>
              </a:rPr>
              <a:t>под</a:t>
            </a:r>
            <a:r>
              <a:rPr lang="en-US" sz="1800" dirty="0">
                <a:solidFill>
                  <a:srgbClr val="C00000"/>
                </a:solidFill>
                <a:latin typeface="Arial" pitchFamily="34" charset="0"/>
                <a:cs typeface="Arial" pitchFamily="34" charset="0"/>
              </a:rPr>
              <a:t> </a:t>
            </a:r>
            <a:r>
              <a:rPr lang="en-US" sz="1800" dirty="0" err="1">
                <a:solidFill>
                  <a:srgbClr val="C00000"/>
                </a:solidFill>
                <a:latin typeface="Arial" pitchFamily="34" charset="0"/>
                <a:cs typeface="Arial" pitchFamily="34" charset="0"/>
              </a:rPr>
              <a:t>општи</a:t>
            </a:r>
            <a:r>
              <a:rPr lang="en-US" sz="1800" dirty="0">
                <a:solidFill>
                  <a:srgbClr val="C00000"/>
                </a:solidFill>
                <a:latin typeface="Arial" pitchFamily="34" charset="0"/>
                <a:cs typeface="Arial" pitchFamily="34" charset="0"/>
              </a:rPr>
              <a:t> </a:t>
            </a:r>
            <a:r>
              <a:rPr lang="en-US" sz="1800" dirty="0" err="1">
                <a:solidFill>
                  <a:srgbClr val="C00000"/>
                </a:solidFill>
                <a:latin typeface="Arial" pitchFamily="34" charset="0"/>
                <a:cs typeface="Arial" pitchFamily="34" charset="0"/>
              </a:rPr>
              <a:t>успех</a:t>
            </a:r>
            <a:r>
              <a:rPr lang="en-US" sz="1800" dirty="0">
                <a:solidFill>
                  <a:srgbClr val="C00000"/>
                </a:solidFill>
                <a:latin typeface="Arial" pitchFamily="34" charset="0"/>
                <a:cs typeface="Arial" pitchFamily="34" charset="0"/>
              </a:rPr>
              <a:t> </a:t>
            </a:r>
            <a:r>
              <a:rPr lang="sr-Cyrl-RS" sz="1800" dirty="0">
                <a:solidFill>
                  <a:srgbClr val="FF0000"/>
                </a:solidFill>
                <a:effectLst/>
                <a:latin typeface="Arial" panose="020B0604020202020204" pitchFamily="34" charset="0"/>
                <a:cs typeface="Arial" panose="020B0604020202020204" pitchFamily="34" charset="0"/>
              </a:rPr>
              <a:t>„</a:t>
            </a:r>
            <a:r>
              <a:rPr lang="en-US" sz="1800" dirty="0" err="1">
                <a:solidFill>
                  <a:srgbClr val="C00000"/>
                </a:solidFill>
                <a:latin typeface="Arial" pitchFamily="34" charset="0"/>
                <a:cs typeface="Arial" pitchFamily="34" charset="0"/>
              </a:rPr>
              <a:t>недовољан</a:t>
            </a:r>
            <a:r>
              <a:rPr lang="en-US" sz="1800" dirty="0">
                <a:solidFill>
                  <a:srgbClr val="C00000"/>
                </a:solidFill>
                <a:latin typeface="Arial" pitchFamily="34" charset="0"/>
                <a:cs typeface="Arial" pitchFamily="34" charset="0"/>
              </a:rPr>
              <a:t>”?</a:t>
            </a:r>
            <a:br>
              <a:rPr lang="en-US" sz="1800" dirty="0">
                <a:solidFill>
                  <a:srgbClr val="C00000"/>
                </a:solidFill>
                <a:latin typeface="Arial" pitchFamily="34" charset="0"/>
                <a:cs typeface="Arial" pitchFamily="34" charset="0"/>
              </a:rPr>
            </a:br>
            <a:r>
              <a:rPr lang="en-US" sz="1800" b="0" dirty="0">
                <a:solidFill>
                  <a:schemeClr val="tx1"/>
                </a:solidFill>
                <a:effectLst/>
                <a:latin typeface="Arial" pitchFamily="34" charset="0"/>
                <a:cs typeface="Arial" pitchFamily="34" charset="0"/>
              </a:rPr>
              <a:t/>
            </a:r>
            <a:br>
              <a:rPr lang="en-US" sz="1800" b="0" dirty="0">
                <a:solidFill>
                  <a:schemeClr val="tx1"/>
                </a:solidFill>
                <a:effectLst/>
                <a:latin typeface="Arial" pitchFamily="34" charset="0"/>
                <a:cs typeface="Arial" pitchFamily="34" charset="0"/>
              </a:rPr>
            </a:b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785794"/>
            <a:ext cx="8229600" cy="5429288"/>
          </a:xfrm>
        </p:spPr>
        <p:txBody>
          <a:bodyPr>
            <a:noAutofit/>
          </a:bodyPr>
          <a:lstStyle/>
          <a:p>
            <a:r>
              <a:rPr lang="sr-Cyrl-RS" sz="1400" b="1" dirty="0">
                <a:latin typeface="Arial" pitchFamily="34" charset="0"/>
                <a:cs typeface="Arial" pitchFamily="34" charset="0"/>
              </a:rPr>
              <a:t>оцена није јавно саопштена, образложена, односно да оцењивање није у складу са прописима поништава оцену, појачава педагошко-инструктивни рад са наставником у установи и решењем образује комисију за проверу знања ученика, преглед и поновно оцењивање писменог или другог рада ученика</a:t>
            </a:r>
          </a:p>
          <a:p>
            <a:endParaRPr lang="sr-Cyrl-RS" sz="1400" b="1" dirty="0">
              <a:latin typeface="Arial" pitchFamily="34" charset="0"/>
              <a:cs typeface="Arial" pitchFamily="34" charset="0"/>
            </a:endParaRPr>
          </a:p>
          <a:p>
            <a:r>
              <a:rPr lang="sr-Cyrl-RS" sz="1400" b="1" dirty="0">
                <a:latin typeface="Arial" pitchFamily="34" charset="0"/>
                <a:cs typeface="Arial" pitchFamily="34" charset="0"/>
              </a:rPr>
              <a:t>директор је дужан да предметном наставнику на чију оцену је уложен приговор, у року од три дана од доношења одлуке достави одлуку</a:t>
            </a:r>
          </a:p>
          <a:p>
            <a:endParaRPr lang="sr-Cyrl-RS" sz="1400" b="1" dirty="0">
              <a:latin typeface="Arial" pitchFamily="34" charset="0"/>
              <a:cs typeface="Arial" pitchFamily="34" charset="0"/>
            </a:endParaRPr>
          </a:p>
          <a:p>
            <a:r>
              <a:rPr lang="sr-Cyrl-RS" sz="1400" b="1" dirty="0">
                <a:latin typeface="Arial" pitchFamily="34" charset="0"/>
                <a:cs typeface="Arial" pitchFamily="34" charset="0"/>
              </a:rPr>
              <a:t>закључна оцена није изведена у складу са прописима, директор поништава и враћа оцену одељењском већу на разматрање и закључивање</a:t>
            </a:r>
          </a:p>
          <a:p>
            <a:endParaRPr lang="sr-Cyrl-RS" sz="1400" b="1" dirty="0">
              <a:latin typeface="Arial" pitchFamily="34" charset="0"/>
              <a:cs typeface="Arial" pitchFamily="34" charset="0"/>
            </a:endParaRPr>
          </a:p>
          <a:p>
            <a:r>
              <a:rPr lang="sr-Cyrl-RS" sz="1400" b="1" dirty="0">
                <a:latin typeface="Arial" pitchFamily="34" charset="0"/>
                <a:cs typeface="Arial" pitchFamily="34" charset="0"/>
              </a:rPr>
              <a:t>наставник чија оцена је поништена упућује се и на стручно усавршавање за област оцењивања и комуникацијских вештина</a:t>
            </a:r>
          </a:p>
          <a:p>
            <a:endParaRPr lang="sr-Cyrl-RS" sz="1400" b="1" dirty="0">
              <a:latin typeface="Arial" pitchFamily="34" charset="0"/>
              <a:cs typeface="Arial" pitchFamily="34" charset="0"/>
            </a:endParaRPr>
          </a:p>
          <a:p>
            <a:r>
              <a:rPr lang="sr-Cyrl-RS" sz="1400" b="1" dirty="0">
                <a:latin typeface="Arial" pitchFamily="34" charset="0"/>
                <a:cs typeface="Arial" pitchFamily="34" charset="0"/>
              </a:rPr>
              <a:t>уколико појачани педагошко-инструктивни рад у установи и стручно усавршавање наставника не дају позитиван резултат, </a:t>
            </a:r>
            <a:r>
              <a:rPr lang="sr-Cyrl-RS" sz="1400" b="1" u="sng" dirty="0">
                <a:latin typeface="Arial" pitchFamily="34" charset="0"/>
                <a:cs typeface="Arial" pitchFamily="34" charset="0"/>
              </a:rPr>
              <a:t>директор је у обавези да захтева стручно педагошки надзор над радом наставника од стране просветног саветника</a:t>
            </a:r>
          </a:p>
          <a:p>
            <a:endParaRPr lang="sr-Cyrl-RS" sz="1400" b="1" dirty="0">
              <a:latin typeface="Arial" pitchFamily="34" charset="0"/>
              <a:cs typeface="Arial" pitchFamily="34" charset="0"/>
            </a:endParaRPr>
          </a:p>
          <a:p>
            <a:r>
              <a:rPr lang="sr-Cyrl-RS" sz="1400" b="1" dirty="0">
                <a:latin typeface="Arial" pitchFamily="34" charset="0"/>
                <a:cs typeface="Arial" pitchFamily="34" charset="0"/>
              </a:rPr>
              <a:t>ако директор у сарадњи са </a:t>
            </a:r>
            <a:r>
              <a:rPr lang="sr-Cyrl-RS" sz="1400" b="1" u="sng" dirty="0">
                <a:latin typeface="Arial" pitchFamily="34" charset="0"/>
                <a:cs typeface="Arial" pitchFamily="34" charset="0"/>
              </a:rPr>
              <a:t>стручним сарадником и одељенским старешином </a:t>
            </a:r>
            <a:r>
              <a:rPr lang="sr-Cyrl-RS" sz="1400" b="1" dirty="0">
                <a:latin typeface="Arial" pitchFamily="34" charset="0"/>
                <a:cs typeface="Arial" pitchFamily="34" charset="0"/>
              </a:rPr>
              <a:t>оцени да је приговор на оцену из владања основан и да оцењивање није у складу са прописима упућује одељењском већу на разматрање и поновно одлучивање, уз учешће стручних сарадника</a:t>
            </a:r>
          </a:p>
          <a:p>
            <a:endParaRPr lang="en-US" sz="1400"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D522B-4B51-4AE1-9B52-B2855088D560}" type="slidenum">
              <a:rPr lang="en-US" smtClean="0"/>
              <a:pPr/>
              <a:t>9</a:t>
            </a:fld>
            <a:endParaRPr lang="en-US"/>
          </a:p>
        </p:txBody>
      </p:sp>
      <p:sp>
        <p:nvSpPr>
          <p:cNvPr id="5" name="Title 4"/>
          <p:cNvSpPr>
            <a:spLocks noGrp="1"/>
          </p:cNvSpPr>
          <p:nvPr>
            <p:ph type="title"/>
          </p:nvPr>
        </p:nvSpPr>
        <p:spPr>
          <a:xfrm>
            <a:off x="914400" y="214290"/>
            <a:ext cx="8229600" cy="857256"/>
          </a:xfrm>
        </p:spPr>
        <p:txBody>
          <a:bodyPr>
            <a:normAutofit/>
          </a:bodyPr>
          <a:lstStyle/>
          <a:p>
            <a:pPr algn="ctr"/>
            <a:r>
              <a:rPr lang="sr-Cyrl-RS" sz="2000" dirty="0">
                <a:solidFill>
                  <a:schemeClr val="accent1">
                    <a:lumMod val="75000"/>
                  </a:schemeClr>
                </a:solidFill>
                <a:latin typeface="Arial" pitchFamily="34" charset="0"/>
                <a:cs typeface="Arial" pitchFamily="34" charset="0"/>
              </a:rPr>
              <a:t>приговор на оцењивање, оцену и испит</a:t>
            </a:r>
            <a:r>
              <a:rPr lang="en-US" sz="2000" dirty="0">
                <a:solidFill>
                  <a:schemeClr val="accent1">
                    <a:lumMod val="75000"/>
                  </a:schemeClr>
                </a:solidFill>
              </a:rPr>
              <a:t/>
            </a:r>
            <a:br>
              <a:rPr lang="en-US" sz="2000" dirty="0">
                <a:solidFill>
                  <a:schemeClr val="accent1">
                    <a:lumMod val="75000"/>
                  </a:schemeClr>
                </a:solidFill>
              </a:rPr>
            </a:br>
            <a:endParaRPr lang="en-US" sz="2000" dirty="0">
              <a:solidFill>
                <a:schemeClr val="accent1">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3249</TotalTime>
  <Words>1839</Words>
  <Application>Microsoft Office PowerPoint</Application>
  <PresentationFormat>Приказивање на екрану (4:3)</PresentationFormat>
  <Paragraphs>150</Paragraphs>
  <Slides>17</Slides>
  <Notes>1</Notes>
  <HiddenSlides>0</HiddenSlides>
  <MMClips>0</MMClips>
  <ScaleCrop>false</ScaleCrop>
  <HeadingPairs>
    <vt:vector size="6" baseType="variant">
      <vt:variant>
        <vt:lpstr>Кориштени фонтови</vt:lpstr>
      </vt:variant>
      <vt:variant>
        <vt:i4>6</vt:i4>
      </vt:variant>
      <vt:variant>
        <vt:lpstr>Тема</vt:lpstr>
      </vt:variant>
      <vt:variant>
        <vt:i4>1</vt:i4>
      </vt:variant>
      <vt:variant>
        <vt:lpstr>Наслови слајдова</vt:lpstr>
      </vt:variant>
      <vt:variant>
        <vt:i4>17</vt:i4>
      </vt:variant>
    </vt:vector>
  </HeadingPairs>
  <TitlesOfParts>
    <vt:vector size="24" baseType="lpstr">
      <vt:lpstr>Arial</vt:lpstr>
      <vt:lpstr>Calibri</vt:lpstr>
      <vt:lpstr>Lucida Sans Unicode</vt:lpstr>
      <vt:lpstr>Verdana</vt:lpstr>
      <vt:lpstr>Wingdings 2</vt:lpstr>
      <vt:lpstr>Wingdings 3</vt:lpstr>
      <vt:lpstr>Concourse</vt:lpstr>
      <vt:lpstr>(примена Закона о основама система образовања и васпитања у пракси)   </vt:lpstr>
      <vt:lpstr>нови законски прописи </vt:lpstr>
      <vt:lpstr>PowerPoint презентација</vt:lpstr>
      <vt:lpstr> оцењивање и напредовање ученика  другог и трећег разреда основне школе   </vt:lpstr>
      <vt:lpstr>оцењивање у основној школи (новине)</vt:lpstr>
      <vt:lpstr>оцењивање у средњој школи (новине)</vt:lpstr>
      <vt:lpstr>општи успех у основном и средњем образовању и васпитању</vt:lpstr>
      <vt:lpstr>Да ли се утврђује општи успех за ученика основне и средње школе који има закључну оцену недовољан (1)  или је неоцењен?  Шта се подразумева под општи успех „недовољан”?  </vt:lpstr>
      <vt:lpstr>приговор на оцењивање, оцену и испит </vt:lpstr>
      <vt:lpstr>одговорност ученика</vt:lpstr>
      <vt:lpstr>одговорност родитеља </vt:lpstr>
      <vt:lpstr>Да ли школа мора да подноси захтев за покретање прекршајног поступка увек када родитељ повреди обавезу из члана 84. Закона или школа може да цени када ће поднети а када неће? Да ли постоји одговорност директора ако не поднесе захтев за покретање прекршајног поступка? </vt:lpstr>
      <vt:lpstr>васпитно-дисциплински поступак</vt:lpstr>
      <vt:lpstr>рокови за покретање и вођење  васпитно-дисциплинског поступка</vt:lpstr>
      <vt:lpstr>васпитне и васпитно-дисциплинске мере </vt:lpstr>
      <vt:lpstr>На који начин се извршава васпитно-дисциплинска мера премештаја ученика од петог до осмог разреда у другу основну школу, о којој је обавештен родитељ, ако ученик и даље долази у школу и наставља са недоличним понашањем према другим ученицима </vt:lpstr>
      <vt:lpstr>друштвено користан, односно хуманитаран рад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О СРЕДЊЕМ ОБРАЗОВАЊУ И ВАСПИТАЊУ</dc:title>
  <dc:creator>Biljana</dc:creator>
  <cp:lastModifiedBy>Direktor</cp:lastModifiedBy>
  <cp:revision>103</cp:revision>
  <dcterms:created xsi:type="dcterms:W3CDTF">2013-09-05T15:35:07Z</dcterms:created>
  <dcterms:modified xsi:type="dcterms:W3CDTF">2018-03-20T07:11:37Z</dcterms:modified>
</cp:coreProperties>
</file>